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479" r:id="rId5"/>
    <p:sldId id="307" r:id="rId6"/>
    <p:sldId id="308" r:id="rId7"/>
    <p:sldId id="461" r:id="rId8"/>
    <p:sldId id="462" r:id="rId9"/>
    <p:sldId id="463" r:id="rId10"/>
    <p:sldId id="465" r:id="rId11"/>
    <p:sldId id="473" r:id="rId12"/>
    <p:sldId id="474" r:id="rId13"/>
    <p:sldId id="475" r:id="rId14"/>
    <p:sldId id="476" r:id="rId15"/>
    <p:sldId id="478" r:id="rId16"/>
    <p:sldId id="356" r:id="rId17"/>
    <p:sldId id="268" r:id="rId18"/>
    <p:sldId id="464" r:id="rId19"/>
    <p:sldId id="457" r:id="rId2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8FD89911-4850-5944-88BD-0B7F42E9F3B8}">
          <p14:sldIdLst>
            <p14:sldId id="479"/>
            <p14:sldId id="307"/>
            <p14:sldId id="308"/>
            <p14:sldId id="461"/>
            <p14:sldId id="462"/>
            <p14:sldId id="463"/>
            <p14:sldId id="465"/>
            <p14:sldId id="473"/>
            <p14:sldId id="474"/>
            <p14:sldId id="475"/>
            <p14:sldId id="476"/>
            <p14:sldId id="478"/>
            <p14:sldId id="356"/>
            <p14:sldId id="268"/>
            <p14:sldId id="464"/>
            <p14:sldId id="4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dro Santos" initials="PS" lastIdx="1" clrIdx="0">
    <p:extLst>
      <p:ext uri="{19B8F6BF-5375-455C-9EA6-DF929625EA0E}">
        <p15:presenceInfo xmlns:p15="http://schemas.microsoft.com/office/powerpoint/2012/main" userId="Pedro Santo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0000"/>
    <a:srgbClr val="F5AE3B"/>
    <a:srgbClr val="FFC000"/>
    <a:srgbClr val="73A81B"/>
    <a:srgbClr val="D12D2D"/>
    <a:srgbClr val="94A4B5"/>
    <a:srgbClr val="56687C"/>
    <a:srgbClr val="CC4E3D"/>
    <a:srgbClr val="A9C370"/>
    <a:srgbClr val="1AAD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E465C2-7C80-F7B4-0475-2FF04F705E3B}" v="4" dt="2020-05-06T10:32:49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85215" autoAdjust="0"/>
  </p:normalViewPr>
  <p:slideViewPr>
    <p:cSldViewPr snapToGrid="0">
      <p:cViewPr varScale="1">
        <p:scale>
          <a:sx n="109" d="100"/>
          <a:sy n="109" d="100"/>
        </p:scale>
        <p:origin x="662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Claudia Ferreira Alves Alferes" userId="S::m20190932@novaims.unl.pt::d8bad4c6-3b6c-4f0b-93af-d2df56b6bbfa" providerId="AD" clId="Web-{A9E465C2-7C80-F7B4-0475-2FF04F705E3B}"/>
    <pc:docChg chg="modSld">
      <pc:chgData name="Ana Claudia Ferreira Alves Alferes" userId="S::m20190932@novaims.unl.pt::d8bad4c6-3b6c-4f0b-93af-d2df56b6bbfa" providerId="AD" clId="Web-{A9E465C2-7C80-F7B4-0475-2FF04F705E3B}" dt="2020-05-06T10:32:49.837" v="3"/>
      <pc:docMkLst>
        <pc:docMk/>
      </pc:docMkLst>
      <pc:sldChg chg="addSp delSp modSp">
        <pc:chgData name="Ana Claudia Ferreira Alves Alferes" userId="S::m20190932@novaims.unl.pt::d8bad4c6-3b6c-4f0b-93af-d2df56b6bbfa" providerId="AD" clId="Web-{A9E465C2-7C80-F7B4-0475-2FF04F705E3B}" dt="2020-05-06T10:32:49.837" v="3"/>
        <pc:sldMkLst>
          <pc:docMk/>
          <pc:sldMk cId="315044125" sldId="461"/>
        </pc:sldMkLst>
        <pc:spChg chg="mod">
          <ac:chgData name="Ana Claudia Ferreira Alves Alferes" userId="S::m20190932@novaims.unl.pt::d8bad4c6-3b6c-4f0b-93af-d2df56b6bbfa" providerId="AD" clId="Web-{A9E465C2-7C80-F7B4-0475-2FF04F705E3B}" dt="2020-05-06T10:32:39.556" v="1" actId="1076"/>
          <ac:spMkLst>
            <pc:docMk/>
            <pc:sldMk cId="315044125" sldId="461"/>
            <ac:spMk id="11" creationId="{D5294AC6-4B9E-214B-A0CF-9C717DF6D78D}"/>
          </ac:spMkLst>
        </pc:spChg>
        <pc:spChg chg="add del">
          <ac:chgData name="Ana Claudia Ferreira Alves Alferes" userId="S::m20190932@novaims.unl.pt::d8bad4c6-3b6c-4f0b-93af-d2df56b6bbfa" providerId="AD" clId="Web-{A9E465C2-7C80-F7B4-0475-2FF04F705E3B}" dt="2020-05-06T10:32:49.837" v="3"/>
          <ac:spMkLst>
            <pc:docMk/>
            <pc:sldMk cId="315044125" sldId="461"/>
            <ac:spMk id="19" creationId="{40D2EB79-084A-4C93-BBE8-99348F1AA77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0CDCF-B072-4CC6-B2A3-B1C4F4AE3FFA}" type="datetimeFigureOut">
              <a:rPr lang="en-US" smtClean="0"/>
              <a:pPr/>
              <a:t>5/6/2020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81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3E9E0-D922-418E-8BFA-E41C87CB1E68}" type="datetimeFigureOut">
              <a:rPr lang="en-US" smtClean="0"/>
              <a:pPr/>
              <a:t>5/6/2020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D2F9E-D167-4ED3-83EC-AE46EA34BE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2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13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42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19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95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19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sz="1200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45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1" u="sng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54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sz="1200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13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sz="1200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52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15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36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D2F9E-D167-4ED3-83EC-AE46EA34BEC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1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00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9144000 w 9144000"/>
              <a:gd name="connsiteY1" fmla="*/ 0 h 5143500"/>
              <a:gd name="connsiteX2" fmla="*/ 9144000 w 9144000"/>
              <a:gd name="connsiteY2" fmla="*/ 5143500 h 5143500"/>
              <a:gd name="connsiteX3" fmla="*/ 0 w 9144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wrap="square" bIns="457200" anchor="b">
            <a:noAutofit/>
          </a:bodyPr>
          <a:lstStyle>
            <a:lvl1pPr algn="ctr" rtl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5923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00-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EDITE SUBTITLE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980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00-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31" hasCustomPrompt="1"/>
          </p:nvPr>
        </p:nvSpPr>
        <p:spPr>
          <a:xfrm>
            <a:off x="4844950" y="2095263"/>
            <a:ext cx="1600200" cy="1698051"/>
          </a:xfrm>
          <a:custGeom>
            <a:avLst/>
            <a:gdLst>
              <a:gd name="connsiteX0" fmla="*/ 0 w 1600200"/>
              <a:gd name="connsiteY0" fmla="*/ 0 h 1698051"/>
              <a:gd name="connsiteX1" fmla="*/ 1600200 w 1600200"/>
              <a:gd name="connsiteY1" fmla="*/ 0 h 1698051"/>
              <a:gd name="connsiteX2" fmla="*/ 1600200 w 1600200"/>
              <a:gd name="connsiteY2" fmla="*/ 1698051 h 1698051"/>
              <a:gd name="connsiteX3" fmla="*/ 0 w 1600200"/>
              <a:gd name="connsiteY3" fmla="*/ 1698051 h 16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0200" h="1698051">
                <a:moveTo>
                  <a:pt x="0" y="0"/>
                </a:moveTo>
                <a:lnTo>
                  <a:pt x="1600200" y="0"/>
                </a:lnTo>
                <a:lnTo>
                  <a:pt x="1600200" y="1698051"/>
                </a:lnTo>
                <a:lnTo>
                  <a:pt x="0" y="1698051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txBody>
          <a:bodyPr wrap="square" bIns="457200" anchor="b">
            <a:noAutofit/>
          </a:bodyPr>
          <a:lstStyle>
            <a:lvl1pPr algn="ctr" rtl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EDITE SUBTITLE</a:t>
            </a: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32" hasCustomPrompt="1"/>
          </p:nvPr>
        </p:nvSpPr>
        <p:spPr>
          <a:xfrm>
            <a:off x="2685211" y="2095263"/>
            <a:ext cx="1600200" cy="1698051"/>
          </a:xfrm>
          <a:custGeom>
            <a:avLst/>
            <a:gdLst>
              <a:gd name="connsiteX0" fmla="*/ 0 w 1600200"/>
              <a:gd name="connsiteY0" fmla="*/ 0 h 1698051"/>
              <a:gd name="connsiteX1" fmla="*/ 1600200 w 1600200"/>
              <a:gd name="connsiteY1" fmla="*/ 0 h 1698051"/>
              <a:gd name="connsiteX2" fmla="*/ 1600200 w 1600200"/>
              <a:gd name="connsiteY2" fmla="*/ 1698051 h 1698051"/>
              <a:gd name="connsiteX3" fmla="*/ 0 w 1600200"/>
              <a:gd name="connsiteY3" fmla="*/ 1698051 h 16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0200" h="1698051">
                <a:moveTo>
                  <a:pt x="0" y="0"/>
                </a:moveTo>
                <a:lnTo>
                  <a:pt x="1600200" y="0"/>
                </a:lnTo>
                <a:lnTo>
                  <a:pt x="1600200" y="1698051"/>
                </a:lnTo>
                <a:lnTo>
                  <a:pt x="0" y="1698051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txBody>
          <a:bodyPr wrap="square" bIns="457200" anchor="b">
            <a:noAutofit/>
          </a:bodyPr>
          <a:lstStyle>
            <a:lvl1pPr algn="ctr" rtl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33" hasCustomPrompt="1"/>
          </p:nvPr>
        </p:nvSpPr>
        <p:spPr>
          <a:xfrm>
            <a:off x="525472" y="2095263"/>
            <a:ext cx="1600200" cy="1698051"/>
          </a:xfrm>
          <a:custGeom>
            <a:avLst/>
            <a:gdLst>
              <a:gd name="connsiteX0" fmla="*/ 0 w 1600200"/>
              <a:gd name="connsiteY0" fmla="*/ 0 h 1698051"/>
              <a:gd name="connsiteX1" fmla="*/ 1600200 w 1600200"/>
              <a:gd name="connsiteY1" fmla="*/ 0 h 1698051"/>
              <a:gd name="connsiteX2" fmla="*/ 1600200 w 1600200"/>
              <a:gd name="connsiteY2" fmla="*/ 1698051 h 1698051"/>
              <a:gd name="connsiteX3" fmla="*/ 0 w 1600200"/>
              <a:gd name="connsiteY3" fmla="*/ 1698051 h 16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0200" h="1698051">
                <a:moveTo>
                  <a:pt x="0" y="0"/>
                </a:moveTo>
                <a:lnTo>
                  <a:pt x="1600200" y="0"/>
                </a:lnTo>
                <a:lnTo>
                  <a:pt x="1600200" y="1698051"/>
                </a:lnTo>
                <a:lnTo>
                  <a:pt x="0" y="1698051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txBody>
          <a:bodyPr wrap="square" bIns="457200" anchor="b">
            <a:noAutofit/>
          </a:bodyPr>
          <a:lstStyle>
            <a:lvl1pPr algn="ctr" rtl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34" hasCustomPrompt="1"/>
          </p:nvPr>
        </p:nvSpPr>
        <p:spPr>
          <a:xfrm>
            <a:off x="7004690" y="2095263"/>
            <a:ext cx="1600200" cy="1698051"/>
          </a:xfrm>
          <a:custGeom>
            <a:avLst/>
            <a:gdLst>
              <a:gd name="connsiteX0" fmla="*/ 0 w 1600200"/>
              <a:gd name="connsiteY0" fmla="*/ 0 h 1698051"/>
              <a:gd name="connsiteX1" fmla="*/ 1600200 w 1600200"/>
              <a:gd name="connsiteY1" fmla="*/ 0 h 1698051"/>
              <a:gd name="connsiteX2" fmla="*/ 1600200 w 1600200"/>
              <a:gd name="connsiteY2" fmla="*/ 1698051 h 1698051"/>
              <a:gd name="connsiteX3" fmla="*/ 0 w 1600200"/>
              <a:gd name="connsiteY3" fmla="*/ 1698051 h 1698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0200" h="1698051">
                <a:moveTo>
                  <a:pt x="0" y="0"/>
                </a:moveTo>
                <a:lnTo>
                  <a:pt x="1600200" y="0"/>
                </a:lnTo>
                <a:lnTo>
                  <a:pt x="1600200" y="1698051"/>
                </a:lnTo>
                <a:lnTo>
                  <a:pt x="0" y="1698051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  <a:ln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txBody>
          <a:bodyPr wrap="square" bIns="457200" anchor="b">
            <a:noAutofit/>
          </a:bodyPr>
          <a:lstStyle>
            <a:lvl1pPr algn="ctr" rtl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808091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37607199-05C5-4D2D-8C4E-FF7703895F5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43750" y="1"/>
            <a:ext cx="2000250" cy="3767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3ED5ECF9-B08A-4C2F-8975-09A416D06E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18484" y="2557462"/>
            <a:ext cx="2000250" cy="2586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F1F734FF-80F4-4A7B-B80C-14DCD7C3E8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914648" y="1731170"/>
            <a:ext cx="1978820" cy="3412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CCD372B1-76D7-4F68-9598-EC1E677AB0D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29201" y="1"/>
            <a:ext cx="1978819" cy="2428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bIns="457200" anchor="b"/>
          <a:lstStyle>
            <a:lvl1pPr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2476844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00-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1" y="883821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3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EDITE SUBTITLE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381001" y="341314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980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93" r:id="rId2"/>
    <p:sldLayoutId id="2147483695" r:id="rId3"/>
    <p:sldLayoutId id="2147483696" r:id="rId4"/>
    <p:sldLayoutId id="2147483697" r:id="rId5"/>
  </p:sldLayoutIdLst>
  <p:hf sldNum="0" hdr="0" ftr="0" dt="0"/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58D9180-AEC5-E249-9239-DBFDFD5529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1550" b="3849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29" name="Freeform 28"/>
          <p:cNvSpPr/>
          <p:nvPr/>
        </p:nvSpPr>
        <p:spPr bwMode="auto">
          <a:xfrm>
            <a:off x="2879884" y="0"/>
            <a:ext cx="2655390" cy="5143500"/>
          </a:xfrm>
          <a:custGeom>
            <a:avLst/>
            <a:gdLst>
              <a:gd name="connsiteX0" fmla="*/ 2063115 w 2655390"/>
              <a:gd name="connsiteY0" fmla="*/ 0 h 5143500"/>
              <a:gd name="connsiteX1" fmla="*/ 2655390 w 2655390"/>
              <a:gd name="connsiteY1" fmla="*/ 0 h 5143500"/>
              <a:gd name="connsiteX2" fmla="*/ 635398 w 2655390"/>
              <a:gd name="connsiteY2" fmla="*/ 5038166 h 5143500"/>
              <a:gd name="connsiteX3" fmla="*/ 592275 w 2655390"/>
              <a:gd name="connsiteY3" fmla="*/ 5143500 h 5143500"/>
              <a:gd name="connsiteX4" fmla="*/ 408008 w 2655390"/>
              <a:gd name="connsiteY4" fmla="*/ 5143500 h 5143500"/>
              <a:gd name="connsiteX5" fmla="*/ 118586 w 2655390"/>
              <a:gd name="connsiteY5" fmla="*/ 5143500 h 5143500"/>
              <a:gd name="connsiteX6" fmla="*/ 0 w 2655390"/>
              <a:gd name="connsiteY6" fmla="*/ 5143500 h 5143500"/>
              <a:gd name="connsiteX7" fmla="*/ 43123 w 2655390"/>
              <a:gd name="connsiteY7" fmla="*/ 5038166 h 5143500"/>
              <a:gd name="connsiteX8" fmla="*/ 2063115 w 2655390"/>
              <a:gd name="connsiteY8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5390" h="5143500">
                <a:moveTo>
                  <a:pt x="2063115" y="0"/>
                </a:moveTo>
                <a:lnTo>
                  <a:pt x="2655390" y="0"/>
                </a:lnTo>
                <a:lnTo>
                  <a:pt x="635398" y="5038166"/>
                </a:lnTo>
                <a:lnTo>
                  <a:pt x="592275" y="5143500"/>
                </a:lnTo>
                <a:lnTo>
                  <a:pt x="408008" y="5143500"/>
                </a:lnTo>
                <a:lnTo>
                  <a:pt x="118586" y="5143500"/>
                </a:lnTo>
                <a:lnTo>
                  <a:pt x="0" y="5143500"/>
                </a:lnTo>
                <a:lnTo>
                  <a:pt x="43123" y="5038166"/>
                </a:lnTo>
                <a:lnTo>
                  <a:pt x="2063115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 bwMode="auto">
          <a:xfrm>
            <a:off x="3463470" y="0"/>
            <a:ext cx="2655390" cy="5143500"/>
          </a:xfrm>
          <a:custGeom>
            <a:avLst/>
            <a:gdLst>
              <a:gd name="connsiteX0" fmla="*/ 2063115 w 2655390"/>
              <a:gd name="connsiteY0" fmla="*/ 0 h 5143500"/>
              <a:gd name="connsiteX1" fmla="*/ 2655390 w 2655390"/>
              <a:gd name="connsiteY1" fmla="*/ 0 h 5143500"/>
              <a:gd name="connsiteX2" fmla="*/ 635398 w 2655390"/>
              <a:gd name="connsiteY2" fmla="*/ 5038166 h 5143500"/>
              <a:gd name="connsiteX3" fmla="*/ 592275 w 2655390"/>
              <a:gd name="connsiteY3" fmla="*/ 5143500 h 5143500"/>
              <a:gd name="connsiteX4" fmla="*/ 408008 w 2655390"/>
              <a:gd name="connsiteY4" fmla="*/ 5143500 h 5143500"/>
              <a:gd name="connsiteX5" fmla="*/ 118586 w 2655390"/>
              <a:gd name="connsiteY5" fmla="*/ 5143500 h 5143500"/>
              <a:gd name="connsiteX6" fmla="*/ 0 w 2655390"/>
              <a:gd name="connsiteY6" fmla="*/ 5143500 h 5143500"/>
              <a:gd name="connsiteX7" fmla="*/ 43123 w 2655390"/>
              <a:gd name="connsiteY7" fmla="*/ 5038166 h 5143500"/>
              <a:gd name="connsiteX8" fmla="*/ 2063115 w 2655390"/>
              <a:gd name="connsiteY8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5390" h="5143500">
                <a:moveTo>
                  <a:pt x="2063115" y="0"/>
                </a:moveTo>
                <a:lnTo>
                  <a:pt x="2655390" y="0"/>
                </a:lnTo>
                <a:lnTo>
                  <a:pt x="635398" y="5038166"/>
                </a:lnTo>
                <a:lnTo>
                  <a:pt x="592275" y="5143500"/>
                </a:lnTo>
                <a:lnTo>
                  <a:pt x="408008" y="5143500"/>
                </a:lnTo>
                <a:lnTo>
                  <a:pt x="118586" y="5143500"/>
                </a:lnTo>
                <a:lnTo>
                  <a:pt x="0" y="5143500"/>
                </a:lnTo>
                <a:lnTo>
                  <a:pt x="43123" y="5038166"/>
                </a:lnTo>
                <a:lnTo>
                  <a:pt x="2063115" y="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 bwMode="auto">
          <a:xfrm>
            <a:off x="0" y="10160"/>
            <a:ext cx="4948690" cy="5143500"/>
          </a:xfrm>
          <a:custGeom>
            <a:avLst/>
            <a:gdLst>
              <a:gd name="connsiteX0" fmla="*/ 0 w 4948690"/>
              <a:gd name="connsiteY0" fmla="*/ 0 h 5143500"/>
              <a:gd name="connsiteX1" fmla="*/ 2037209 w 4948690"/>
              <a:gd name="connsiteY1" fmla="*/ 0 h 5143500"/>
              <a:gd name="connsiteX2" fmla="*/ 2133600 w 4948690"/>
              <a:gd name="connsiteY2" fmla="*/ 0 h 5143500"/>
              <a:gd name="connsiteX3" fmla="*/ 2559936 w 4948690"/>
              <a:gd name="connsiteY3" fmla="*/ 0 h 5143500"/>
              <a:gd name="connsiteX4" fmla="*/ 3147911 w 4948690"/>
              <a:gd name="connsiteY4" fmla="*/ 0 h 5143500"/>
              <a:gd name="connsiteX5" fmla="*/ 3740186 w 4948690"/>
              <a:gd name="connsiteY5" fmla="*/ 0 h 5143500"/>
              <a:gd name="connsiteX6" fmla="*/ 3987007 w 4948690"/>
              <a:gd name="connsiteY6" fmla="*/ 0 h 5143500"/>
              <a:gd name="connsiteX7" fmla="*/ 4516989 w 4948690"/>
              <a:gd name="connsiteY7" fmla="*/ 0 h 5143500"/>
              <a:gd name="connsiteX8" fmla="*/ 4948690 w 4948690"/>
              <a:gd name="connsiteY8" fmla="*/ 0 h 5143500"/>
              <a:gd name="connsiteX9" fmla="*/ 2928698 w 4948690"/>
              <a:gd name="connsiteY9" fmla="*/ 5038166 h 5143500"/>
              <a:gd name="connsiteX10" fmla="*/ 2885575 w 4948690"/>
              <a:gd name="connsiteY10" fmla="*/ 5143500 h 5143500"/>
              <a:gd name="connsiteX11" fmla="*/ 2701308 w 4948690"/>
              <a:gd name="connsiteY11" fmla="*/ 5143500 h 5143500"/>
              <a:gd name="connsiteX12" fmla="*/ 2453874 w 4948690"/>
              <a:gd name="connsiteY12" fmla="*/ 5143500 h 5143500"/>
              <a:gd name="connsiteX13" fmla="*/ 2411886 w 4948690"/>
              <a:gd name="connsiteY13" fmla="*/ 5143500 h 5143500"/>
              <a:gd name="connsiteX14" fmla="*/ 2293300 w 4948690"/>
              <a:gd name="connsiteY14" fmla="*/ 5143500 h 5143500"/>
              <a:gd name="connsiteX15" fmla="*/ 2269607 w 4948690"/>
              <a:gd name="connsiteY15" fmla="*/ 5143500 h 5143500"/>
              <a:gd name="connsiteX16" fmla="*/ 1980185 w 4948690"/>
              <a:gd name="connsiteY16" fmla="*/ 5143500 h 5143500"/>
              <a:gd name="connsiteX17" fmla="*/ 1923893 w 4948690"/>
              <a:gd name="connsiteY17" fmla="*/ 5143500 h 5143500"/>
              <a:gd name="connsiteX18" fmla="*/ 1861600 w 4948690"/>
              <a:gd name="connsiteY18" fmla="*/ 5143500 h 5143500"/>
              <a:gd name="connsiteX19" fmla="*/ 1739625 w 4948690"/>
              <a:gd name="connsiteY19" fmla="*/ 5143500 h 5143500"/>
              <a:gd name="connsiteX20" fmla="*/ 1677071 w 4948690"/>
              <a:gd name="connsiteY20" fmla="*/ 5143500 h 5143500"/>
              <a:gd name="connsiteX21" fmla="*/ 1492804 w 4948690"/>
              <a:gd name="connsiteY21" fmla="*/ 5143500 h 5143500"/>
              <a:gd name="connsiteX22" fmla="*/ 1450203 w 4948690"/>
              <a:gd name="connsiteY22" fmla="*/ 5143500 h 5143500"/>
              <a:gd name="connsiteX23" fmla="*/ 1331618 w 4948690"/>
              <a:gd name="connsiteY23" fmla="*/ 5143500 h 5143500"/>
              <a:gd name="connsiteX24" fmla="*/ 1203382 w 4948690"/>
              <a:gd name="connsiteY24" fmla="*/ 5143500 h 5143500"/>
              <a:gd name="connsiteX25" fmla="*/ 1089096 w 4948690"/>
              <a:gd name="connsiteY25" fmla="*/ 5143500 h 5143500"/>
              <a:gd name="connsiteX26" fmla="*/ 1084796 w 4948690"/>
              <a:gd name="connsiteY26" fmla="*/ 5143500 h 5143500"/>
              <a:gd name="connsiteX27" fmla="*/ 904829 w 4948690"/>
              <a:gd name="connsiteY27" fmla="*/ 5143500 h 5143500"/>
              <a:gd name="connsiteX28" fmla="*/ 615407 w 4948690"/>
              <a:gd name="connsiteY28" fmla="*/ 5143500 h 5143500"/>
              <a:gd name="connsiteX29" fmla="*/ 566370 w 4948690"/>
              <a:gd name="connsiteY29" fmla="*/ 5143500 h 5143500"/>
              <a:gd name="connsiteX30" fmla="*/ 496821 w 4948690"/>
              <a:gd name="connsiteY30" fmla="*/ 5143500 h 5143500"/>
              <a:gd name="connsiteX31" fmla="*/ 382103 w 4948690"/>
              <a:gd name="connsiteY31" fmla="*/ 5143500 h 5143500"/>
              <a:gd name="connsiteX32" fmla="*/ 92681 w 4948690"/>
              <a:gd name="connsiteY32" fmla="*/ 5143500 h 5143500"/>
              <a:gd name="connsiteX33" fmla="*/ 26393 w 4948690"/>
              <a:gd name="connsiteY33" fmla="*/ 5143500 h 5143500"/>
              <a:gd name="connsiteX34" fmla="*/ 0 w 4948690"/>
              <a:gd name="connsiteY34" fmla="*/ 5143500 h 5143500"/>
              <a:gd name="connsiteX35" fmla="*/ 0 w 4948690"/>
              <a:gd name="connsiteY35" fmla="*/ 2469327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48690" h="5143500">
                <a:moveTo>
                  <a:pt x="0" y="0"/>
                </a:moveTo>
                <a:lnTo>
                  <a:pt x="2037209" y="0"/>
                </a:lnTo>
                <a:lnTo>
                  <a:pt x="2133600" y="0"/>
                </a:lnTo>
                <a:lnTo>
                  <a:pt x="2559936" y="0"/>
                </a:lnTo>
                <a:lnTo>
                  <a:pt x="3147911" y="0"/>
                </a:lnTo>
                <a:lnTo>
                  <a:pt x="3740186" y="0"/>
                </a:lnTo>
                <a:lnTo>
                  <a:pt x="3987007" y="0"/>
                </a:lnTo>
                <a:lnTo>
                  <a:pt x="4516989" y="0"/>
                </a:lnTo>
                <a:lnTo>
                  <a:pt x="4948690" y="0"/>
                </a:lnTo>
                <a:lnTo>
                  <a:pt x="2928698" y="5038166"/>
                </a:lnTo>
                <a:lnTo>
                  <a:pt x="2885575" y="5143500"/>
                </a:lnTo>
                <a:lnTo>
                  <a:pt x="2701308" y="5143500"/>
                </a:lnTo>
                <a:lnTo>
                  <a:pt x="2453874" y="5143500"/>
                </a:lnTo>
                <a:lnTo>
                  <a:pt x="2411886" y="5143500"/>
                </a:lnTo>
                <a:lnTo>
                  <a:pt x="2293300" y="5143500"/>
                </a:lnTo>
                <a:lnTo>
                  <a:pt x="2269607" y="5143500"/>
                </a:lnTo>
                <a:lnTo>
                  <a:pt x="1980185" y="5143500"/>
                </a:lnTo>
                <a:lnTo>
                  <a:pt x="1923893" y="5143500"/>
                </a:lnTo>
                <a:lnTo>
                  <a:pt x="1861600" y="5143500"/>
                </a:lnTo>
                <a:lnTo>
                  <a:pt x="1739625" y="5143500"/>
                </a:lnTo>
                <a:lnTo>
                  <a:pt x="1677071" y="5143500"/>
                </a:lnTo>
                <a:lnTo>
                  <a:pt x="1492804" y="5143500"/>
                </a:lnTo>
                <a:lnTo>
                  <a:pt x="1450203" y="5143500"/>
                </a:lnTo>
                <a:lnTo>
                  <a:pt x="1331618" y="5143500"/>
                </a:lnTo>
                <a:lnTo>
                  <a:pt x="1203382" y="5143500"/>
                </a:lnTo>
                <a:lnTo>
                  <a:pt x="1089096" y="5143500"/>
                </a:lnTo>
                <a:lnTo>
                  <a:pt x="1084796" y="5143500"/>
                </a:lnTo>
                <a:lnTo>
                  <a:pt x="904829" y="5143500"/>
                </a:lnTo>
                <a:lnTo>
                  <a:pt x="615407" y="5143500"/>
                </a:lnTo>
                <a:lnTo>
                  <a:pt x="566370" y="5143500"/>
                </a:lnTo>
                <a:lnTo>
                  <a:pt x="496821" y="5143500"/>
                </a:lnTo>
                <a:lnTo>
                  <a:pt x="382103" y="5143500"/>
                </a:lnTo>
                <a:lnTo>
                  <a:pt x="92681" y="5143500"/>
                </a:lnTo>
                <a:lnTo>
                  <a:pt x="26393" y="5143500"/>
                </a:lnTo>
                <a:lnTo>
                  <a:pt x="0" y="5143500"/>
                </a:lnTo>
                <a:lnTo>
                  <a:pt x="0" y="246932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0000"/>
                </a:schemeClr>
              </a:gs>
              <a:gs pos="5000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 bwMode="auto">
          <a:xfrm>
            <a:off x="3581400" y="1762004"/>
            <a:ext cx="836080" cy="1619492"/>
          </a:xfrm>
          <a:custGeom>
            <a:avLst/>
            <a:gdLst>
              <a:gd name="connsiteX0" fmla="*/ 2063115 w 2655390"/>
              <a:gd name="connsiteY0" fmla="*/ 0 h 5143500"/>
              <a:gd name="connsiteX1" fmla="*/ 2655390 w 2655390"/>
              <a:gd name="connsiteY1" fmla="*/ 0 h 5143500"/>
              <a:gd name="connsiteX2" fmla="*/ 635398 w 2655390"/>
              <a:gd name="connsiteY2" fmla="*/ 5038166 h 5143500"/>
              <a:gd name="connsiteX3" fmla="*/ 592275 w 2655390"/>
              <a:gd name="connsiteY3" fmla="*/ 5143500 h 5143500"/>
              <a:gd name="connsiteX4" fmla="*/ 408008 w 2655390"/>
              <a:gd name="connsiteY4" fmla="*/ 5143500 h 5143500"/>
              <a:gd name="connsiteX5" fmla="*/ 118586 w 2655390"/>
              <a:gd name="connsiteY5" fmla="*/ 5143500 h 5143500"/>
              <a:gd name="connsiteX6" fmla="*/ 0 w 2655390"/>
              <a:gd name="connsiteY6" fmla="*/ 5143500 h 5143500"/>
              <a:gd name="connsiteX7" fmla="*/ 43123 w 2655390"/>
              <a:gd name="connsiteY7" fmla="*/ 5038166 h 5143500"/>
              <a:gd name="connsiteX8" fmla="*/ 2063115 w 2655390"/>
              <a:gd name="connsiteY8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5390" h="5143500">
                <a:moveTo>
                  <a:pt x="2063115" y="0"/>
                </a:moveTo>
                <a:lnTo>
                  <a:pt x="2655390" y="0"/>
                </a:lnTo>
                <a:lnTo>
                  <a:pt x="635398" y="5038166"/>
                </a:lnTo>
                <a:lnTo>
                  <a:pt x="592275" y="5143500"/>
                </a:lnTo>
                <a:lnTo>
                  <a:pt x="408008" y="5143500"/>
                </a:lnTo>
                <a:lnTo>
                  <a:pt x="118586" y="5143500"/>
                </a:lnTo>
                <a:lnTo>
                  <a:pt x="0" y="5143500"/>
                </a:lnTo>
                <a:lnTo>
                  <a:pt x="43123" y="5038166"/>
                </a:lnTo>
                <a:lnTo>
                  <a:pt x="2063115" y="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64160" y="3887510"/>
            <a:ext cx="2366207" cy="1046440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r>
              <a:rPr lang="en-US" b="1">
                <a:ln w="3175">
                  <a:noFill/>
                  <a:prstDash val="sysDot"/>
                </a:ln>
                <a:solidFill>
                  <a:schemeClr val="bg1"/>
                </a:solidFill>
              </a:rPr>
              <a:t>Palm &amp; Company</a:t>
            </a:r>
          </a:p>
          <a:p>
            <a:r>
              <a:rPr lang="en-US" sz="1100" b="1">
                <a:ln w="3175">
                  <a:noFill/>
                  <a:prstDash val="sysDot"/>
                </a:ln>
                <a:solidFill>
                  <a:schemeClr val="bg1"/>
                </a:solidFill>
              </a:rPr>
              <a:t>P</a:t>
            </a:r>
            <a:r>
              <a:rPr lang="en-US" sz="1100">
                <a:ln w="3175">
                  <a:noFill/>
                  <a:prstDash val="sysDot"/>
                </a:ln>
                <a:solidFill>
                  <a:schemeClr val="bg1"/>
                </a:solidFill>
              </a:rPr>
              <a:t>edro Santos (M20190420)</a:t>
            </a:r>
          </a:p>
          <a:p>
            <a:r>
              <a:rPr lang="en-US" sz="1100" b="1">
                <a:ln w="3175">
                  <a:noFill/>
                  <a:prstDash val="sysDot"/>
                </a:ln>
                <a:solidFill>
                  <a:schemeClr val="bg1"/>
                </a:solidFill>
              </a:rPr>
              <a:t>A</a:t>
            </a:r>
            <a:r>
              <a:rPr lang="en-US" sz="1100">
                <a:ln w="3175">
                  <a:noFill/>
                  <a:prstDash val="sysDot"/>
                </a:ln>
                <a:solidFill>
                  <a:schemeClr val="bg1"/>
                </a:solidFill>
              </a:rPr>
              <a:t>na </a:t>
            </a:r>
            <a:r>
              <a:rPr lang="en-US" sz="1100" err="1">
                <a:ln w="3175">
                  <a:noFill/>
                  <a:prstDash val="sysDot"/>
                </a:ln>
                <a:solidFill>
                  <a:schemeClr val="bg1"/>
                </a:solidFill>
              </a:rPr>
              <a:t>Cláudia</a:t>
            </a:r>
            <a:r>
              <a:rPr lang="en-US" sz="1100">
                <a:ln w="3175">
                  <a:noFill/>
                  <a:prstDash val="sysDot"/>
                </a:ln>
                <a:solidFill>
                  <a:schemeClr val="bg1"/>
                </a:solidFill>
              </a:rPr>
              <a:t> </a:t>
            </a:r>
            <a:r>
              <a:rPr lang="en-US" sz="1100" err="1">
                <a:ln w="3175">
                  <a:noFill/>
                  <a:prstDash val="sysDot"/>
                </a:ln>
                <a:solidFill>
                  <a:schemeClr val="bg1"/>
                </a:solidFill>
              </a:rPr>
              <a:t>Alferes</a:t>
            </a:r>
            <a:r>
              <a:rPr lang="en-US" sz="1100">
                <a:ln w="3175">
                  <a:noFill/>
                  <a:prstDash val="sysDot"/>
                </a:ln>
                <a:solidFill>
                  <a:schemeClr val="bg1"/>
                </a:solidFill>
              </a:rPr>
              <a:t> (M20190932)</a:t>
            </a:r>
          </a:p>
          <a:p>
            <a:r>
              <a:rPr lang="en-US" sz="1100" b="1">
                <a:ln w="3175">
                  <a:noFill/>
                  <a:prstDash val="sysDot"/>
                </a:ln>
                <a:solidFill>
                  <a:schemeClr val="bg1"/>
                </a:solidFill>
              </a:rPr>
              <a:t>L</a:t>
            </a:r>
            <a:r>
              <a:rPr lang="en-US" sz="1100">
                <a:ln w="3175">
                  <a:noFill/>
                  <a:prstDash val="sysDot"/>
                </a:ln>
                <a:solidFill>
                  <a:schemeClr val="bg1"/>
                </a:solidFill>
              </a:rPr>
              <a:t>ennart Dangers (M20190251)</a:t>
            </a:r>
          </a:p>
          <a:p>
            <a:r>
              <a:rPr lang="en-US" sz="1100" b="1">
                <a:ln w="3175">
                  <a:noFill/>
                  <a:prstDash val="sysDot"/>
                </a:ln>
                <a:solidFill>
                  <a:schemeClr val="bg1"/>
                </a:solidFill>
              </a:rPr>
              <a:t>M</a:t>
            </a:r>
            <a:r>
              <a:rPr lang="en-US" sz="1100">
                <a:ln w="3175">
                  <a:noFill/>
                  <a:prstDash val="sysDot"/>
                </a:ln>
                <a:solidFill>
                  <a:schemeClr val="bg1"/>
                </a:solidFill>
              </a:rPr>
              <a:t>ichael </a:t>
            </a:r>
            <a:r>
              <a:rPr lang="en-US" sz="1100" err="1">
                <a:ln w="3175">
                  <a:noFill/>
                  <a:prstDash val="sysDot"/>
                </a:ln>
                <a:solidFill>
                  <a:schemeClr val="bg1"/>
                </a:solidFill>
              </a:rPr>
              <a:t>Machatschek</a:t>
            </a:r>
            <a:r>
              <a:rPr lang="en-US" sz="1100">
                <a:ln w="3175">
                  <a:noFill/>
                  <a:prstDash val="sysDot"/>
                </a:ln>
                <a:solidFill>
                  <a:schemeClr val="bg1"/>
                </a:solidFill>
              </a:rPr>
              <a:t> (M20190054</a:t>
            </a:r>
            <a:r>
              <a:rPr lang="en-US" sz="1100" b="1">
                <a:ln w="3175">
                  <a:noFill/>
                  <a:prstDash val="sysDot"/>
                </a:ln>
                <a:solidFill>
                  <a:schemeClr val="bg1"/>
                </a:solidFill>
              </a:rPr>
              <a:t>)</a:t>
            </a:r>
            <a:endParaRPr lang="en-US" sz="1050" b="1">
              <a:ln w="3175">
                <a:noFill/>
                <a:prstDash val="sysDot"/>
              </a:ln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264160" y="1069388"/>
            <a:ext cx="3698240" cy="465152"/>
          </a:xfrm>
          <a:prstGeom prst="rect">
            <a:avLst/>
          </a:prstGeom>
          <a:solidFill>
            <a:schemeClr val="accent6"/>
          </a:solidFill>
          <a:ln w="9525">
            <a:noFill/>
            <a:round/>
            <a:headEnd/>
            <a:tailEnd/>
          </a:ln>
          <a:effectLst>
            <a:outerShdw blurRad="3048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b="1">
                <a:solidFill>
                  <a:schemeClr val="bg1"/>
                </a:solidFill>
              </a:rPr>
              <a:t>Business Cases with Data Science</a:t>
            </a:r>
          </a:p>
          <a:p>
            <a:r>
              <a:rPr lang="en-US" sz="1200" b="1">
                <a:solidFill>
                  <a:schemeClr val="bg1"/>
                </a:solidFill>
              </a:rPr>
              <a:t>2019-2020 Nuno António</a:t>
            </a:r>
          </a:p>
        </p:txBody>
      </p:sp>
      <p:sp>
        <p:nvSpPr>
          <p:cNvPr id="11" name="TextBox 29">
            <a:extLst>
              <a:ext uri="{FF2B5EF4-FFF2-40B4-BE49-F238E27FC236}">
                <a16:creationId xmlns:a16="http://schemas.microsoft.com/office/drawing/2014/main" id="{35483909-C585-4663-B42D-4D8E8618AB2C}"/>
              </a:ext>
            </a:extLst>
          </p:cNvPr>
          <p:cNvSpPr txBox="1"/>
          <p:nvPr/>
        </p:nvSpPr>
        <p:spPr>
          <a:xfrm>
            <a:off x="264160" y="1552454"/>
            <a:ext cx="5145913" cy="160043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Business Case:</a:t>
            </a:r>
          </a:p>
          <a:p>
            <a:r>
              <a:rPr lang="en-US" sz="2800" dirty="0">
                <a:ln w="19050" cap="rnd">
                  <a:noFill/>
                  <a:prstDash val="solid"/>
                </a:ln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Predict Hotel Booking Cancellations</a:t>
            </a:r>
          </a:p>
        </p:txBody>
      </p:sp>
    </p:spTree>
    <p:extLst>
      <p:ext uri="{BB962C8B-B14F-4D97-AF65-F5344CB8AC3E}">
        <p14:creationId xmlns:p14="http://schemas.microsoft.com/office/powerpoint/2010/main" val="121512299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/>
              <a:t>Second Iteration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DF0B77B-AC51-482B-973E-EFAF7D67BC3B}"/>
              </a:ext>
            </a:extLst>
          </p:cNvPr>
          <p:cNvGrpSpPr/>
          <p:nvPr/>
        </p:nvGrpSpPr>
        <p:grpSpPr>
          <a:xfrm>
            <a:off x="547419" y="1988456"/>
            <a:ext cx="1911600" cy="1489697"/>
            <a:chOff x="543921" y="3227504"/>
            <a:chExt cx="1911600" cy="1489697"/>
          </a:xfrm>
          <a:solidFill>
            <a:schemeClr val="bg1"/>
          </a:solidFill>
        </p:grpSpPr>
        <p:sp>
          <p:nvSpPr>
            <p:cNvPr id="79" name="Rounded Rectangle 25">
              <a:extLst>
                <a:ext uri="{FF2B5EF4-FFF2-40B4-BE49-F238E27FC236}">
                  <a16:creationId xmlns:a16="http://schemas.microsoft.com/office/drawing/2014/main" id="{F2A944EE-2F5A-4E0E-86F3-2BE4507A9515}"/>
                </a:ext>
              </a:extLst>
            </p:cNvPr>
            <p:cNvSpPr/>
            <p:nvPr/>
          </p:nvSpPr>
          <p:spPr>
            <a:xfrm>
              <a:off x="543921" y="3227504"/>
              <a:ext cx="1911600" cy="1489697"/>
            </a:xfrm>
            <a:prstGeom prst="flowChartPunchedCard">
              <a:avLst/>
            </a:prstGeom>
            <a:grp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0" name="TextBox 83">
              <a:extLst>
                <a:ext uri="{FF2B5EF4-FFF2-40B4-BE49-F238E27FC236}">
                  <a16:creationId xmlns:a16="http://schemas.microsoft.com/office/drawing/2014/main" id="{A981CE90-1613-4858-A10E-1D9EABFB40DD}"/>
                </a:ext>
              </a:extLst>
            </p:cNvPr>
            <p:cNvSpPr txBox="1"/>
            <p:nvPr/>
          </p:nvSpPr>
          <p:spPr>
            <a:xfrm>
              <a:off x="678029" y="3697077"/>
              <a:ext cx="1668492" cy="26302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300" b="1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Feature Set 2</a:t>
              </a:r>
            </a:p>
          </p:txBody>
        </p:sp>
        <p:sp>
          <p:nvSpPr>
            <p:cNvPr id="84" name="Freeform 825">
              <a:extLst>
                <a:ext uri="{FF2B5EF4-FFF2-40B4-BE49-F238E27FC236}">
                  <a16:creationId xmlns:a16="http://schemas.microsoft.com/office/drawing/2014/main" id="{301879C2-8E8E-4510-9DB6-62569F0D8AE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7719" y="3375449"/>
              <a:ext cx="540000" cy="270122"/>
            </a:xfrm>
            <a:custGeom>
              <a:avLst/>
              <a:gdLst>
                <a:gd name="T0" fmla="*/ 3170 w 4294"/>
                <a:gd name="T1" fmla="*/ 307 h 2148"/>
                <a:gd name="T2" fmla="*/ 3170 w 4294"/>
                <a:gd name="T3" fmla="*/ 512 h 2148"/>
                <a:gd name="T4" fmla="*/ 3536 w 4294"/>
                <a:gd name="T5" fmla="*/ 512 h 2148"/>
                <a:gd name="T6" fmla="*/ 2683 w 4294"/>
                <a:gd name="T7" fmla="*/ 1365 h 2148"/>
                <a:gd name="T8" fmla="*/ 2070 w 4294"/>
                <a:gd name="T9" fmla="*/ 751 h 2148"/>
                <a:gd name="T10" fmla="*/ 1150 w 4294"/>
                <a:gd name="T11" fmla="*/ 1672 h 2148"/>
                <a:gd name="T12" fmla="*/ 844 w 4294"/>
                <a:gd name="T13" fmla="*/ 1365 h 2148"/>
                <a:gd name="T14" fmla="*/ 336 w 4294"/>
                <a:gd name="T15" fmla="*/ 1871 h 2148"/>
                <a:gd name="T16" fmla="*/ 480 w 4294"/>
                <a:gd name="T17" fmla="*/ 2016 h 2148"/>
                <a:gd name="T18" fmla="*/ 844 w 4294"/>
                <a:gd name="T19" fmla="*/ 1654 h 2148"/>
                <a:gd name="T20" fmla="*/ 1150 w 4294"/>
                <a:gd name="T21" fmla="*/ 1961 h 2148"/>
                <a:gd name="T22" fmla="*/ 2070 w 4294"/>
                <a:gd name="T23" fmla="*/ 1041 h 2148"/>
                <a:gd name="T24" fmla="*/ 2683 w 4294"/>
                <a:gd name="T25" fmla="*/ 1654 h 2148"/>
                <a:gd name="T26" fmla="*/ 3681 w 4294"/>
                <a:gd name="T27" fmla="*/ 657 h 2148"/>
                <a:gd name="T28" fmla="*/ 3681 w 4294"/>
                <a:gd name="T29" fmla="*/ 1023 h 2148"/>
                <a:gd name="T30" fmla="*/ 3885 w 4294"/>
                <a:gd name="T31" fmla="*/ 1023 h 2148"/>
                <a:gd name="T32" fmla="*/ 3885 w 4294"/>
                <a:gd name="T33" fmla="*/ 307 h 2148"/>
                <a:gd name="T34" fmla="*/ 3170 w 4294"/>
                <a:gd name="T35" fmla="*/ 307 h 2148"/>
                <a:gd name="T36" fmla="*/ 0 w 4294"/>
                <a:gd name="T37" fmla="*/ 0 h 2148"/>
                <a:gd name="T38" fmla="*/ 4294 w 4294"/>
                <a:gd name="T39" fmla="*/ 0 h 2148"/>
                <a:gd name="T40" fmla="*/ 4294 w 4294"/>
                <a:gd name="T41" fmla="*/ 2148 h 2148"/>
                <a:gd name="T42" fmla="*/ 0 w 4294"/>
                <a:gd name="T43" fmla="*/ 2148 h 2148"/>
                <a:gd name="T44" fmla="*/ 0 w 4294"/>
                <a:gd name="T45" fmla="*/ 0 h 2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94" h="2148">
                  <a:moveTo>
                    <a:pt x="3170" y="307"/>
                  </a:moveTo>
                  <a:lnTo>
                    <a:pt x="3170" y="512"/>
                  </a:lnTo>
                  <a:lnTo>
                    <a:pt x="3536" y="512"/>
                  </a:lnTo>
                  <a:lnTo>
                    <a:pt x="2683" y="1365"/>
                  </a:lnTo>
                  <a:lnTo>
                    <a:pt x="2070" y="751"/>
                  </a:lnTo>
                  <a:lnTo>
                    <a:pt x="1150" y="1672"/>
                  </a:lnTo>
                  <a:lnTo>
                    <a:pt x="844" y="1365"/>
                  </a:lnTo>
                  <a:lnTo>
                    <a:pt x="336" y="1871"/>
                  </a:lnTo>
                  <a:lnTo>
                    <a:pt x="480" y="2016"/>
                  </a:lnTo>
                  <a:lnTo>
                    <a:pt x="844" y="1654"/>
                  </a:lnTo>
                  <a:lnTo>
                    <a:pt x="1150" y="1961"/>
                  </a:lnTo>
                  <a:lnTo>
                    <a:pt x="2070" y="1041"/>
                  </a:lnTo>
                  <a:lnTo>
                    <a:pt x="2683" y="1654"/>
                  </a:lnTo>
                  <a:lnTo>
                    <a:pt x="3681" y="657"/>
                  </a:lnTo>
                  <a:lnTo>
                    <a:pt x="3681" y="1023"/>
                  </a:lnTo>
                  <a:lnTo>
                    <a:pt x="3885" y="1023"/>
                  </a:lnTo>
                  <a:lnTo>
                    <a:pt x="3885" y="307"/>
                  </a:lnTo>
                  <a:lnTo>
                    <a:pt x="3170" y="307"/>
                  </a:lnTo>
                  <a:close/>
                  <a:moveTo>
                    <a:pt x="0" y="0"/>
                  </a:moveTo>
                  <a:lnTo>
                    <a:pt x="4294" y="0"/>
                  </a:lnTo>
                  <a:lnTo>
                    <a:pt x="4294" y="2148"/>
                  </a:lnTo>
                  <a:lnTo>
                    <a:pt x="0" y="2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3" name="Rectangle 30">
            <a:extLst>
              <a:ext uri="{FF2B5EF4-FFF2-40B4-BE49-F238E27FC236}">
                <a16:creationId xmlns:a16="http://schemas.microsoft.com/office/drawing/2014/main" id="{10BFACE6-C927-4503-BB1C-AEFD219CA3A8}"/>
              </a:ext>
            </a:extLst>
          </p:cNvPr>
          <p:cNvSpPr/>
          <p:nvPr/>
        </p:nvSpPr>
        <p:spPr bwMode="auto">
          <a:xfrm>
            <a:off x="6676762" y="2110248"/>
            <a:ext cx="2171742" cy="54000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accent5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b="1" dirty="0">
                <a:solidFill>
                  <a:schemeClr val="accent5"/>
                </a:solidFill>
              </a:rPr>
              <a:t>RANDOM FOREST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12 variants</a:t>
            </a:r>
          </a:p>
        </p:txBody>
      </p:sp>
      <p:sp>
        <p:nvSpPr>
          <p:cNvPr id="99" name="Rectangle 30">
            <a:extLst>
              <a:ext uri="{FF2B5EF4-FFF2-40B4-BE49-F238E27FC236}">
                <a16:creationId xmlns:a16="http://schemas.microsoft.com/office/drawing/2014/main" id="{177D1E39-F266-4FDE-A87E-0C9F537A7A7B}"/>
              </a:ext>
            </a:extLst>
          </p:cNvPr>
          <p:cNvSpPr/>
          <p:nvPr/>
        </p:nvSpPr>
        <p:spPr bwMode="auto">
          <a:xfrm>
            <a:off x="6676762" y="2878549"/>
            <a:ext cx="2171742" cy="54000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accent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b="1" dirty="0">
                <a:solidFill>
                  <a:schemeClr val="accent1"/>
                </a:solidFill>
              </a:rPr>
              <a:t>XGBOOST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8 variants</a:t>
            </a:r>
          </a:p>
        </p:txBody>
      </p:sp>
      <p:sp>
        <p:nvSpPr>
          <p:cNvPr id="102" name="Geschweifte Klammer links 101">
            <a:extLst>
              <a:ext uri="{FF2B5EF4-FFF2-40B4-BE49-F238E27FC236}">
                <a16:creationId xmlns:a16="http://schemas.microsoft.com/office/drawing/2014/main" id="{3EB4AC1F-34B0-4BF2-84EC-A902E55E9981}"/>
              </a:ext>
            </a:extLst>
          </p:cNvPr>
          <p:cNvSpPr/>
          <p:nvPr/>
        </p:nvSpPr>
        <p:spPr>
          <a:xfrm flipH="1">
            <a:off x="2442742" y="1901371"/>
            <a:ext cx="428171" cy="1683658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ounded Rectangle 64">
            <a:extLst>
              <a:ext uri="{FF2B5EF4-FFF2-40B4-BE49-F238E27FC236}">
                <a16:creationId xmlns:a16="http://schemas.microsoft.com/office/drawing/2014/main" id="{88612C41-A559-49B4-B285-619DF188B866}"/>
              </a:ext>
            </a:extLst>
          </p:cNvPr>
          <p:cNvSpPr/>
          <p:nvPr/>
        </p:nvSpPr>
        <p:spPr bwMode="auto">
          <a:xfrm>
            <a:off x="3469038" y="1618029"/>
            <a:ext cx="2255819" cy="2257200"/>
          </a:xfrm>
          <a:prstGeom prst="roundRect">
            <a:avLst>
              <a:gd name="adj" fmla="val 7537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2" name="TextBox 83">
            <a:extLst>
              <a:ext uri="{FF2B5EF4-FFF2-40B4-BE49-F238E27FC236}">
                <a16:creationId xmlns:a16="http://schemas.microsoft.com/office/drawing/2014/main" id="{424D4EF4-3277-4B8A-91B5-E30AA3D76226}"/>
              </a:ext>
            </a:extLst>
          </p:cNvPr>
          <p:cNvSpPr txBox="1"/>
          <p:nvPr/>
        </p:nvSpPr>
        <p:spPr>
          <a:xfrm>
            <a:off x="3762701" y="1674693"/>
            <a:ext cx="1668492" cy="36420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Evaluation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AD354A1-19BB-4F96-9D8F-B5E94E2547A2}"/>
              </a:ext>
            </a:extLst>
          </p:cNvPr>
          <p:cNvSpPr/>
          <p:nvPr/>
        </p:nvSpPr>
        <p:spPr>
          <a:xfrm>
            <a:off x="3685590" y="2208798"/>
            <a:ext cx="1822713" cy="1345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err="1">
                <a:solidFill>
                  <a:schemeClr val="accent1"/>
                </a:solidFill>
              </a:rPr>
              <a:t>XGBoost</a:t>
            </a:r>
            <a:endParaRPr lang="en-US" sz="1400" b="1" dirty="0">
              <a:solidFill>
                <a:schemeClr val="accent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All features </a:t>
            </a:r>
          </a:p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sz="14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LeadTimeLog</a:t>
            </a:r>
            <a:endParaRPr lang="en-US" sz="14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9F16298-15FB-4E5A-8FE9-08C0E333AB86}"/>
              </a:ext>
            </a:extLst>
          </p:cNvPr>
          <p:cNvSpPr/>
          <p:nvPr/>
        </p:nvSpPr>
        <p:spPr>
          <a:xfrm>
            <a:off x="607290" y="2704396"/>
            <a:ext cx="191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Log and sqrt transformation</a:t>
            </a:r>
          </a:p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à"/>
            </a:pPr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Omitting less important </a:t>
            </a:r>
          </a:p>
          <a:p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features </a:t>
            </a:r>
          </a:p>
        </p:txBody>
      </p:sp>
      <p:sp>
        <p:nvSpPr>
          <p:cNvPr id="27" name="Geschweifte Klammer links 26">
            <a:extLst>
              <a:ext uri="{FF2B5EF4-FFF2-40B4-BE49-F238E27FC236}">
                <a16:creationId xmlns:a16="http://schemas.microsoft.com/office/drawing/2014/main" id="{51EFD0A6-04EA-4707-922C-5E3F3BF71272}"/>
              </a:ext>
            </a:extLst>
          </p:cNvPr>
          <p:cNvSpPr/>
          <p:nvPr/>
        </p:nvSpPr>
        <p:spPr>
          <a:xfrm>
            <a:off x="6284882" y="1907638"/>
            <a:ext cx="428171" cy="1683658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2518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/>
              <a:t>Fine tuning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6B0E472-1442-4144-A473-95E471589A70}"/>
              </a:ext>
            </a:extLst>
          </p:cNvPr>
          <p:cNvGrpSpPr/>
          <p:nvPr/>
        </p:nvGrpSpPr>
        <p:grpSpPr>
          <a:xfrm>
            <a:off x="713742" y="1265464"/>
            <a:ext cx="7716517" cy="1324075"/>
            <a:chOff x="545276" y="1265464"/>
            <a:chExt cx="7716517" cy="1324075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8DF0B77B-AC51-482B-973E-EFAF7D67BC3B}"/>
                </a:ext>
              </a:extLst>
            </p:cNvPr>
            <p:cNvGrpSpPr/>
            <p:nvPr/>
          </p:nvGrpSpPr>
          <p:grpSpPr>
            <a:xfrm>
              <a:off x="545276" y="1438785"/>
              <a:ext cx="1911600" cy="995221"/>
              <a:chOff x="507636" y="3168456"/>
              <a:chExt cx="1911600" cy="995221"/>
            </a:xfrm>
            <a:solidFill>
              <a:schemeClr val="bg1"/>
            </a:solidFill>
          </p:grpSpPr>
          <p:sp>
            <p:nvSpPr>
              <p:cNvPr id="79" name="Rounded Rectangle 25">
                <a:extLst>
                  <a:ext uri="{FF2B5EF4-FFF2-40B4-BE49-F238E27FC236}">
                    <a16:creationId xmlns:a16="http://schemas.microsoft.com/office/drawing/2014/main" id="{F2A944EE-2F5A-4E0E-86F3-2BE4507A9515}"/>
                  </a:ext>
                </a:extLst>
              </p:cNvPr>
              <p:cNvSpPr/>
              <p:nvPr/>
            </p:nvSpPr>
            <p:spPr>
              <a:xfrm>
                <a:off x="507636" y="3168456"/>
                <a:ext cx="1911600" cy="995221"/>
              </a:xfrm>
              <a:prstGeom prst="flowChartPunchedCard">
                <a:avLst/>
              </a:prstGeom>
              <a:grp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TextBox 83">
                <a:extLst>
                  <a:ext uri="{FF2B5EF4-FFF2-40B4-BE49-F238E27FC236}">
                    <a16:creationId xmlns:a16="http://schemas.microsoft.com/office/drawing/2014/main" id="{A981CE90-1613-4858-A10E-1D9EABFB40DD}"/>
                  </a:ext>
                </a:extLst>
              </p:cNvPr>
              <p:cNvSpPr txBox="1"/>
              <p:nvPr/>
            </p:nvSpPr>
            <p:spPr>
              <a:xfrm>
                <a:off x="678029" y="3697077"/>
                <a:ext cx="1668492" cy="26302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3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</a:rPr>
                  <a:t>Feature Set 2</a:t>
                </a:r>
              </a:p>
            </p:txBody>
          </p:sp>
          <p:sp>
            <p:nvSpPr>
              <p:cNvPr id="84" name="Freeform 825">
                <a:extLst>
                  <a:ext uri="{FF2B5EF4-FFF2-40B4-BE49-F238E27FC236}">
                    <a16:creationId xmlns:a16="http://schemas.microsoft.com/office/drawing/2014/main" id="{301879C2-8E8E-4510-9DB6-62569F0D8AE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227719" y="3375449"/>
                <a:ext cx="540000" cy="270122"/>
              </a:xfrm>
              <a:custGeom>
                <a:avLst/>
                <a:gdLst>
                  <a:gd name="T0" fmla="*/ 3170 w 4294"/>
                  <a:gd name="T1" fmla="*/ 307 h 2148"/>
                  <a:gd name="T2" fmla="*/ 3170 w 4294"/>
                  <a:gd name="T3" fmla="*/ 512 h 2148"/>
                  <a:gd name="T4" fmla="*/ 3536 w 4294"/>
                  <a:gd name="T5" fmla="*/ 512 h 2148"/>
                  <a:gd name="T6" fmla="*/ 2683 w 4294"/>
                  <a:gd name="T7" fmla="*/ 1365 h 2148"/>
                  <a:gd name="T8" fmla="*/ 2070 w 4294"/>
                  <a:gd name="T9" fmla="*/ 751 h 2148"/>
                  <a:gd name="T10" fmla="*/ 1150 w 4294"/>
                  <a:gd name="T11" fmla="*/ 1672 h 2148"/>
                  <a:gd name="T12" fmla="*/ 844 w 4294"/>
                  <a:gd name="T13" fmla="*/ 1365 h 2148"/>
                  <a:gd name="T14" fmla="*/ 336 w 4294"/>
                  <a:gd name="T15" fmla="*/ 1871 h 2148"/>
                  <a:gd name="T16" fmla="*/ 480 w 4294"/>
                  <a:gd name="T17" fmla="*/ 2016 h 2148"/>
                  <a:gd name="T18" fmla="*/ 844 w 4294"/>
                  <a:gd name="T19" fmla="*/ 1654 h 2148"/>
                  <a:gd name="T20" fmla="*/ 1150 w 4294"/>
                  <a:gd name="T21" fmla="*/ 1961 h 2148"/>
                  <a:gd name="T22" fmla="*/ 2070 w 4294"/>
                  <a:gd name="T23" fmla="*/ 1041 h 2148"/>
                  <a:gd name="T24" fmla="*/ 2683 w 4294"/>
                  <a:gd name="T25" fmla="*/ 1654 h 2148"/>
                  <a:gd name="T26" fmla="*/ 3681 w 4294"/>
                  <a:gd name="T27" fmla="*/ 657 h 2148"/>
                  <a:gd name="T28" fmla="*/ 3681 w 4294"/>
                  <a:gd name="T29" fmla="*/ 1023 h 2148"/>
                  <a:gd name="T30" fmla="*/ 3885 w 4294"/>
                  <a:gd name="T31" fmla="*/ 1023 h 2148"/>
                  <a:gd name="T32" fmla="*/ 3885 w 4294"/>
                  <a:gd name="T33" fmla="*/ 307 h 2148"/>
                  <a:gd name="T34" fmla="*/ 3170 w 4294"/>
                  <a:gd name="T35" fmla="*/ 307 h 2148"/>
                  <a:gd name="T36" fmla="*/ 0 w 4294"/>
                  <a:gd name="T37" fmla="*/ 0 h 2148"/>
                  <a:gd name="T38" fmla="*/ 4294 w 4294"/>
                  <a:gd name="T39" fmla="*/ 0 h 2148"/>
                  <a:gd name="T40" fmla="*/ 4294 w 4294"/>
                  <a:gd name="T41" fmla="*/ 2148 h 2148"/>
                  <a:gd name="T42" fmla="*/ 0 w 4294"/>
                  <a:gd name="T43" fmla="*/ 2148 h 2148"/>
                  <a:gd name="T44" fmla="*/ 0 w 4294"/>
                  <a:gd name="T45" fmla="*/ 0 h 2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294" h="2148">
                    <a:moveTo>
                      <a:pt x="3170" y="307"/>
                    </a:moveTo>
                    <a:lnTo>
                      <a:pt x="3170" y="512"/>
                    </a:lnTo>
                    <a:lnTo>
                      <a:pt x="3536" y="512"/>
                    </a:lnTo>
                    <a:lnTo>
                      <a:pt x="2683" y="1365"/>
                    </a:lnTo>
                    <a:lnTo>
                      <a:pt x="2070" y="751"/>
                    </a:lnTo>
                    <a:lnTo>
                      <a:pt x="1150" y="1672"/>
                    </a:lnTo>
                    <a:lnTo>
                      <a:pt x="844" y="1365"/>
                    </a:lnTo>
                    <a:lnTo>
                      <a:pt x="336" y="1871"/>
                    </a:lnTo>
                    <a:lnTo>
                      <a:pt x="480" y="2016"/>
                    </a:lnTo>
                    <a:lnTo>
                      <a:pt x="844" y="1654"/>
                    </a:lnTo>
                    <a:lnTo>
                      <a:pt x="1150" y="1961"/>
                    </a:lnTo>
                    <a:lnTo>
                      <a:pt x="2070" y="1041"/>
                    </a:lnTo>
                    <a:lnTo>
                      <a:pt x="2683" y="1654"/>
                    </a:lnTo>
                    <a:lnTo>
                      <a:pt x="3681" y="657"/>
                    </a:lnTo>
                    <a:lnTo>
                      <a:pt x="3681" y="1023"/>
                    </a:lnTo>
                    <a:lnTo>
                      <a:pt x="3885" y="1023"/>
                    </a:lnTo>
                    <a:lnTo>
                      <a:pt x="3885" y="307"/>
                    </a:lnTo>
                    <a:lnTo>
                      <a:pt x="3170" y="307"/>
                    </a:lnTo>
                    <a:close/>
                    <a:moveTo>
                      <a:pt x="0" y="0"/>
                    </a:moveTo>
                    <a:lnTo>
                      <a:pt x="4294" y="0"/>
                    </a:lnTo>
                    <a:lnTo>
                      <a:pt x="4294" y="2148"/>
                    </a:lnTo>
                    <a:lnTo>
                      <a:pt x="0" y="21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2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99" name="Rectangle 30">
              <a:extLst>
                <a:ext uri="{FF2B5EF4-FFF2-40B4-BE49-F238E27FC236}">
                  <a16:creationId xmlns:a16="http://schemas.microsoft.com/office/drawing/2014/main" id="{177D1E39-F266-4FDE-A87E-0C9F537A7A7B}"/>
                </a:ext>
              </a:extLst>
            </p:cNvPr>
            <p:cNvSpPr/>
            <p:nvPr/>
          </p:nvSpPr>
          <p:spPr bwMode="auto">
            <a:xfrm>
              <a:off x="6350193" y="1621529"/>
              <a:ext cx="1911600" cy="54000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100" b="1" dirty="0">
                  <a:solidFill>
                    <a:schemeClr val="accent1"/>
                  </a:solidFill>
                </a:rPr>
                <a:t>XGBOOST</a:t>
              </a:r>
            </a:p>
          </p:txBody>
        </p:sp>
        <p:sp>
          <p:nvSpPr>
            <p:cNvPr id="102" name="Geschweifte Klammer links 101">
              <a:extLst>
                <a:ext uri="{FF2B5EF4-FFF2-40B4-BE49-F238E27FC236}">
                  <a16:creationId xmlns:a16="http://schemas.microsoft.com/office/drawing/2014/main" id="{3EB4AC1F-34B0-4BF2-84EC-A902E55E9981}"/>
                </a:ext>
              </a:extLst>
            </p:cNvPr>
            <p:cNvSpPr/>
            <p:nvPr/>
          </p:nvSpPr>
          <p:spPr>
            <a:xfrm flipH="1">
              <a:off x="2493161" y="1283253"/>
              <a:ext cx="428171" cy="1306286"/>
            </a:xfrm>
            <a:prstGeom prst="leftBrac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Geschweifte Klammer links 14">
              <a:extLst>
                <a:ext uri="{FF2B5EF4-FFF2-40B4-BE49-F238E27FC236}">
                  <a16:creationId xmlns:a16="http://schemas.microsoft.com/office/drawing/2014/main" id="{7A4073D5-A325-4CD9-B432-8C1F33B75FB6}"/>
                </a:ext>
              </a:extLst>
            </p:cNvPr>
            <p:cNvSpPr/>
            <p:nvPr/>
          </p:nvSpPr>
          <p:spPr>
            <a:xfrm>
              <a:off x="5900251" y="1265464"/>
              <a:ext cx="428171" cy="1306286"/>
            </a:xfrm>
            <a:prstGeom prst="leftBrac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E36DE5F-18FD-4588-A0A0-D5F4CEA88C78}"/>
              </a:ext>
            </a:extLst>
          </p:cNvPr>
          <p:cNvGrpSpPr/>
          <p:nvPr/>
        </p:nvGrpSpPr>
        <p:grpSpPr>
          <a:xfrm>
            <a:off x="2150486" y="3397323"/>
            <a:ext cx="4775463" cy="1049075"/>
            <a:chOff x="2150486" y="3215892"/>
            <a:chExt cx="4775463" cy="1049075"/>
          </a:xfrm>
        </p:grpSpPr>
        <p:grpSp>
          <p:nvGrpSpPr>
            <p:cNvPr id="36" name="Group 66">
              <a:extLst>
                <a:ext uri="{FF2B5EF4-FFF2-40B4-BE49-F238E27FC236}">
                  <a16:creationId xmlns:a16="http://schemas.microsoft.com/office/drawing/2014/main" id="{EC4D1B07-DF2F-47F2-9238-7E40026FC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65927" y="3219123"/>
              <a:ext cx="720000" cy="720000"/>
              <a:chOff x="401320" y="3294181"/>
              <a:chExt cx="565748" cy="565748"/>
            </a:xfrm>
          </p:grpSpPr>
          <p:sp>
            <p:nvSpPr>
              <p:cNvPr id="37" name="Oval 68">
                <a:extLst>
                  <a:ext uri="{FF2B5EF4-FFF2-40B4-BE49-F238E27FC236}">
                    <a16:creationId xmlns:a16="http://schemas.microsoft.com/office/drawing/2014/main" id="{0DE68B57-8EDC-4E1D-ACBB-C263AA30BF7C}"/>
                  </a:ext>
                </a:extLst>
              </p:cNvPr>
              <p:cNvSpPr/>
              <p:nvPr/>
            </p:nvSpPr>
            <p:spPr>
              <a:xfrm>
                <a:off x="423727" y="3316670"/>
                <a:ext cx="543341" cy="523762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b="1" dirty="0">
                    <a:solidFill>
                      <a:schemeClr val="accent1"/>
                    </a:solidFill>
                  </a:rPr>
                  <a:t>85.11%</a:t>
                </a:r>
              </a:p>
            </p:txBody>
          </p:sp>
          <p:sp>
            <p:nvSpPr>
              <p:cNvPr id="38" name="Block Arc 69">
                <a:extLst>
                  <a:ext uri="{FF2B5EF4-FFF2-40B4-BE49-F238E27FC236}">
                    <a16:creationId xmlns:a16="http://schemas.microsoft.com/office/drawing/2014/main" id="{C72468BA-EE0C-4C71-B5AA-DC4814661FA7}"/>
                  </a:ext>
                </a:extLst>
              </p:cNvPr>
              <p:cNvSpPr/>
              <p:nvPr/>
            </p:nvSpPr>
            <p:spPr>
              <a:xfrm flipH="1">
                <a:off x="401320" y="3294181"/>
                <a:ext cx="565748" cy="565748"/>
              </a:xfrm>
              <a:prstGeom prst="blockArc">
                <a:avLst>
                  <a:gd name="adj1" fmla="val 19284153"/>
                  <a:gd name="adj2" fmla="val 16331239"/>
                  <a:gd name="adj3" fmla="val 8827"/>
                </a:avLst>
              </a:prstGeom>
              <a:solidFill>
                <a:schemeClr val="accent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39" name="Rectangle 67">
              <a:extLst>
                <a:ext uri="{FF2B5EF4-FFF2-40B4-BE49-F238E27FC236}">
                  <a16:creationId xmlns:a16="http://schemas.microsoft.com/office/drawing/2014/main" id="{6B89CCA6-60A2-419B-B441-D4BA6B62B5F1}"/>
                </a:ext>
              </a:extLst>
            </p:cNvPr>
            <p:cNvSpPr/>
            <p:nvPr/>
          </p:nvSpPr>
          <p:spPr>
            <a:xfrm>
              <a:off x="2150486" y="3970599"/>
              <a:ext cx="873957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</a:rPr>
                <a:t>Accuracy</a:t>
              </a:r>
            </a:p>
          </p:txBody>
        </p:sp>
        <p:grpSp>
          <p:nvGrpSpPr>
            <p:cNvPr id="40" name="Group 71">
              <a:extLst>
                <a:ext uri="{FF2B5EF4-FFF2-40B4-BE49-F238E27FC236}">
                  <a16:creationId xmlns:a16="http://schemas.microsoft.com/office/drawing/2014/main" id="{63D17FB4-857F-444D-869C-8B3899FC0F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17998" y="3219123"/>
              <a:ext cx="731921" cy="720000"/>
              <a:chOff x="401320" y="3294181"/>
              <a:chExt cx="575115" cy="565748"/>
            </a:xfrm>
          </p:grpSpPr>
          <p:sp>
            <p:nvSpPr>
              <p:cNvPr id="41" name="Oval 73">
                <a:extLst>
                  <a:ext uri="{FF2B5EF4-FFF2-40B4-BE49-F238E27FC236}">
                    <a16:creationId xmlns:a16="http://schemas.microsoft.com/office/drawing/2014/main" id="{A2FCA44D-74F7-4053-94E2-8A0A5C381B6E}"/>
                  </a:ext>
                </a:extLst>
              </p:cNvPr>
              <p:cNvSpPr/>
              <p:nvPr/>
            </p:nvSpPr>
            <p:spPr>
              <a:xfrm>
                <a:off x="433317" y="3316670"/>
                <a:ext cx="543118" cy="523762"/>
              </a:xfrm>
              <a:prstGeom prst="ellipse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b="1" dirty="0">
                    <a:solidFill>
                      <a:schemeClr val="accent2"/>
                    </a:solidFill>
                  </a:rPr>
                  <a:t>85.94%</a:t>
                </a:r>
              </a:p>
            </p:txBody>
          </p:sp>
          <p:sp>
            <p:nvSpPr>
              <p:cNvPr id="42" name="Block Arc 74">
                <a:extLst>
                  <a:ext uri="{FF2B5EF4-FFF2-40B4-BE49-F238E27FC236}">
                    <a16:creationId xmlns:a16="http://schemas.microsoft.com/office/drawing/2014/main" id="{71C839E8-7856-4232-B4C1-044535DF33F4}"/>
                  </a:ext>
                </a:extLst>
              </p:cNvPr>
              <p:cNvSpPr/>
              <p:nvPr/>
            </p:nvSpPr>
            <p:spPr>
              <a:xfrm flipH="1">
                <a:off x="401320" y="3294181"/>
                <a:ext cx="565748" cy="565748"/>
              </a:xfrm>
              <a:prstGeom prst="blockArc">
                <a:avLst>
                  <a:gd name="adj1" fmla="val 18993754"/>
                  <a:gd name="adj2" fmla="val 16331239"/>
                  <a:gd name="adj3" fmla="val 8827"/>
                </a:avLst>
              </a:prstGeom>
              <a:solidFill>
                <a:schemeClr val="accent2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3" name="Rectangle 72">
              <a:extLst>
                <a:ext uri="{FF2B5EF4-FFF2-40B4-BE49-F238E27FC236}">
                  <a16:creationId xmlns:a16="http://schemas.microsoft.com/office/drawing/2014/main" id="{008F78A2-2729-4FC2-B41E-60BE42A01ED4}"/>
                </a:ext>
              </a:extLst>
            </p:cNvPr>
            <p:cNvSpPr/>
            <p:nvPr/>
          </p:nvSpPr>
          <p:spPr>
            <a:xfrm>
              <a:off x="3539416" y="3987968"/>
              <a:ext cx="877164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</a:rPr>
                <a:t>Precision</a:t>
              </a:r>
            </a:p>
          </p:txBody>
        </p:sp>
        <p:grpSp>
          <p:nvGrpSpPr>
            <p:cNvPr id="44" name="Group 76">
              <a:extLst>
                <a:ext uri="{FF2B5EF4-FFF2-40B4-BE49-F238E27FC236}">
                  <a16:creationId xmlns:a16="http://schemas.microsoft.com/office/drawing/2014/main" id="{A8FEB83E-302F-4041-9D44-6CCA39F916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17170" y="3227696"/>
              <a:ext cx="721528" cy="720000"/>
              <a:chOff x="401320" y="3294181"/>
              <a:chExt cx="565748" cy="565748"/>
            </a:xfrm>
          </p:grpSpPr>
          <p:sp>
            <p:nvSpPr>
              <p:cNvPr id="45" name="Oval 78">
                <a:extLst>
                  <a:ext uri="{FF2B5EF4-FFF2-40B4-BE49-F238E27FC236}">
                    <a16:creationId xmlns:a16="http://schemas.microsoft.com/office/drawing/2014/main" id="{752FBF6A-76FA-47B4-8D40-9335FE4F9A8D}"/>
                  </a:ext>
                </a:extLst>
              </p:cNvPr>
              <p:cNvSpPr/>
              <p:nvPr/>
            </p:nvSpPr>
            <p:spPr>
              <a:xfrm>
                <a:off x="423726" y="3316670"/>
                <a:ext cx="541968" cy="523762"/>
              </a:xfrm>
              <a:prstGeom prst="ellipse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de-DE" sz="1100" b="1" dirty="0">
                    <a:solidFill>
                      <a:schemeClr val="accent3"/>
                    </a:solidFill>
                  </a:rPr>
                  <a:t>76,51</a:t>
                </a:r>
                <a:r>
                  <a:rPr lang="en-US" sz="1100" b="1" dirty="0">
                    <a:solidFill>
                      <a:schemeClr val="accent3"/>
                    </a:solidFill>
                  </a:rPr>
                  <a:t>%</a:t>
                </a:r>
              </a:p>
            </p:txBody>
          </p:sp>
          <p:sp>
            <p:nvSpPr>
              <p:cNvPr id="46" name="Block Arc 79">
                <a:extLst>
                  <a:ext uri="{FF2B5EF4-FFF2-40B4-BE49-F238E27FC236}">
                    <a16:creationId xmlns:a16="http://schemas.microsoft.com/office/drawing/2014/main" id="{8BCDC98F-E65E-449B-91A8-4C813F1E8C3F}"/>
                  </a:ext>
                </a:extLst>
              </p:cNvPr>
              <p:cNvSpPr/>
              <p:nvPr/>
            </p:nvSpPr>
            <p:spPr>
              <a:xfrm flipH="1">
                <a:off x="401320" y="3294181"/>
                <a:ext cx="565748" cy="565748"/>
              </a:xfrm>
              <a:prstGeom prst="blockArc">
                <a:avLst>
                  <a:gd name="adj1" fmla="val 21052193"/>
                  <a:gd name="adj2" fmla="val 16331239"/>
                  <a:gd name="adj3" fmla="val 8827"/>
                </a:avLst>
              </a:prstGeom>
              <a:solidFill>
                <a:schemeClr val="accent3"/>
              </a:solidFill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47" name="Rectangle 77">
              <a:extLst>
                <a:ext uri="{FF2B5EF4-FFF2-40B4-BE49-F238E27FC236}">
                  <a16:creationId xmlns:a16="http://schemas.microsoft.com/office/drawing/2014/main" id="{83584AA0-AAD0-43B9-913D-B3F6D309D59E}"/>
                </a:ext>
              </a:extLst>
            </p:cNvPr>
            <p:cNvSpPr/>
            <p:nvPr/>
          </p:nvSpPr>
          <p:spPr>
            <a:xfrm>
              <a:off x="4959577" y="3970599"/>
              <a:ext cx="636714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</a:rPr>
                <a:t>Recall</a:t>
              </a:r>
            </a:p>
          </p:txBody>
        </p:sp>
        <p:grpSp>
          <p:nvGrpSpPr>
            <p:cNvPr id="48" name="Group 81">
              <a:extLst>
                <a:ext uri="{FF2B5EF4-FFF2-40B4-BE49-F238E27FC236}">
                  <a16:creationId xmlns:a16="http://schemas.microsoft.com/office/drawing/2014/main" id="{ADE9EBF4-3F32-4B07-ABB5-AFBEFC834A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05949" y="3215892"/>
              <a:ext cx="720000" cy="720000"/>
              <a:chOff x="401320" y="3294181"/>
              <a:chExt cx="565748" cy="565748"/>
            </a:xfrm>
          </p:grpSpPr>
          <p:sp>
            <p:nvSpPr>
              <p:cNvPr id="49" name="Oval 83">
                <a:extLst>
                  <a:ext uri="{FF2B5EF4-FFF2-40B4-BE49-F238E27FC236}">
                    <a16:creationId xmlns:a16="http://schemas.microsoft.com/office/drawing/2014/main" id="{C96546CC-2230-403F-BDC3-AC3E6E6FA79F}"/>
                  </a:ext>
                </a:extLst>
              </p:cNvPr>
              <p:cNvSpPr/>
              <p:nvPr/>
            </p:nvSpPr>
            <p:spPr>
              <a:xfrm>
                <a:off x="423727" y="3316670"/>
                <a:ext cx="543118" cy="523762"/>
              </a:xfrm>
              <a:prstGeom prst="ellipse">
                <a:avLst/>
              </a:pr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b="1" dirty="0">
                    <a:solidFill>
                      <a:schemeClr val="accent4"/>
                    </a:solidFill>
                  </a:rPr>
                  <a:t>80.95%</a:t>
                </a:r>
              </a:p>
            </p:txBody>
          </p:sp>
          <p:sp>
            <p:nvSpPr>
              <p:cNvPr id="50" name="Block Arc 84">
                <a:extLst>
                  <a:ext uri="{FF2B5EF4-FFF2-40B4-BE49-F238E27FC236}">
                    <a16:creationId xmlns:a16="http://schemas.microsoft.com/office/drawing/2014/main" id="{FB6CE312-1AA5-4817-8049-4E9260D2A270}"/>
                  </a:ext>
                </a:extLst>
              </p:cNvPr>
              <p:cNvSpPr/>
              <p:nvPr/>
            </p:nvSpPr>
            <p:spPr>
              <a:xfrm flipH="1">
                <a:off x="401320" y="3294181"/>
                <a:ext cx="565748" cy="565748"/>
              </a:xfrm>
              <a:prstGeom prst="blockArc">
                <a:avLst>
                  <a:gd name="adj1" fmla="val 19799900"/>
                  <a:gd name="adj2" fmla="val 16331239"/>
                  <a:gd name="adj3" fmla="val 8827"/>
                </a:avLst>
              </a:prstGeom>
              <a:solidFill>
                <a:schemeClr val="accent4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51" name="Rectangle 82">
              <a:extLst>
                <a:ext uri="{FF2B5EF4-FFF2-40B4-BE49-F238E27FC236}">
                  <a16:creationId xmlns:a16="http://schemas.microsoft.com/office/drawing/2014/main" id="{D11460F6-FC65-4886-9B65-2922C0ECE14A}"/>
                </a:ext>
              </a:extLst>
            </p:cNvPr>
            <p:cNvSpPr/>
            <p:nvPr/>
          </p:nvSpPr>
          <p:spPr>
            <a:xfrm>
              <a:off x="6397964" y="3987968"/>
              <a:ext cx="364202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</a:rPr>
                <a:t>F1</a:t>
              </a:r>
            </a:p>
          </p:txBody>
        </p:sp>
      </p:grpSp>
      <p:sp>
        <p:nvSpPr>
          <p:cNvPr id="7" name="Legende: mit Pfeil nach unten 6">
            <a:extLst>
              <a:ext uri="{FF2B5EF4-FFF2-40B4-BE49-F238E27FC236}">
                <a16:creationId xmlns:a16="http://schemas.microsoft.com/office/drawing/2014/main" id="{2DCA5AA4-8431-4663-BEFF-48E6C71E307A}"/>
              </a:ext>
            </a:extLst>
          </p:cNvPr>
          <p:cNvSpPr/>
          <p:nvPr/>
        </p:nvSpPr>
        <p:spPr bwMode="auto">
          <a:xfrm>
            <a:off x="3367314" y="1349843"/>
            <a:ext cx="2423886" cy="1866347"/>
          </a:xfrm>
          <a:prstGeom prst="downArrowCallout">
            <a:avLst>
              <a:gd name="adj1" fmla="val 20334"/>
              <a:gd name="adj2" fmla="val 19945"/>
              <a:gd name="adj3" fmla="val 17223"/>
              <a:gd name="adj4" fmla="val 64199"/>
            </a:avLst>
          </a:prstGeom>
          <a:solidFill>
            <a:srgbClr val="F5AE3B"/>
          </a:solidFill>
          <a:ln w="28575">
            <a:solidFill>
              <a:srgbClr val="F5AE3B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FDC06D3-819E-4CC6-BBE7-B00E697AD911}"/>
              </a:ext>
            </a:extLst>
          </p:cNvPr>
          <p:cNvSpPr/>
          <p:nvPr/>
        </p:nvSpPr>
        <p:spPr>
          <a:xfrm>
            <a:off x="3457410" y="1808963"/>
            <a:ext cx="221554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</a:rPr>
              <a:t>Hyperparameter</a:t>
            </a:r>
          </a:p>
          <a:p>
            <a:pPr algn="ctr"/>
            <a:r>
              <a:rPr lang="en-US" sz="1700" b="1" dirty="0">
                <a:solidFill>
                  <a:schemeClr val="bg1"/>
                </a:solidFill>
              </a:rPr>
              <a:t>Tuning with </a:t>
            </a:r>
            <a:r>
              <a:rPr lang="en-US" sz="1700" b="1" dirty="0" err="1">
                <a:solidFill>
                  <a:schemeClr val="bg1"/>
                </a:solidFill>
              </a:rPr>
              <a:t>Optuna</a:t>
            </a:r>
            <a:endParaRPr lang="en-US" sz="1700" b="1" dirty="0">
              <a:solidFill>
                <a:schemeClr val="bg1"/>
              </a:solidFill>
            </a:endParaRPr>
          </a:p>
        </p:txBody>
      </p:sp>
      <p:sp>
        <p:nvSpPr>
          <p:cNvPr id="56" name="Shape 23852">
            <a:extLst>
              <a:ext uri="{FF2B5EF4-FFF2-40B4-BE49-F238E27FC236}">
                <a16:creationId xmlns:a16="http://schemas.microsoft.com/office/drawing/2014/main" id="{5B44F392-25EE-4B39-98AF-5F5DF734BEAA}"/>
              </a:ext>
            </a:extLst>
          </p:cNvPr>
          <p:cNvSpPr>
            <a:spLocks noChangeAspect="1"/>
          </p:cNvSpPr>
          <p:nvPr/>
        </p:nvSpPr>
        <p:spPr>
          <a:xfrm rot="471400">
            <a:off x="4354736" y="1446123"/>
            <a:ext cx="359993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4" h="21600" extrusionOk="0">
                <a:moveTo>
                  <a:pt x="14467" y="8788"/>
                </a:moveTo>
                <a:cubicBezTo>
                  <a:pt x="15398" y="8788"/>
                  <a:pt x="16153" y="8032"/>
                  <a:pt x="16153" y="7097"/>
                </a:cubicBezTo>
                <a:cubicBezTo>
                  <a:pt x="16153" y="6166"/>
                  <a:pt x="15398" y="5406"/>
                  <a:pt x="14467" y="5406"/>
                </a:cubicBezTo>
                <a:cubicBezTo>
                  <a:pt x="13534" y="5406"/>
                  <a:pt x="12780" y="6166"/>
                  <a:pt x="12780" y="7097"/>
                </a:cubicBezTo>
                <a:cubicBezTo>
                  <a:pt x="12780" y="8032"/>
                  <a:pt x="13534" y="8788"/>
                  <a:pt x="14467" y="8788"/>
                </a:cubicBezTo>
                <a:cubicBezTo>
                  <a:pt x="14467" y="8788"/>
                  <a:pt x="14467" y="8788"/>
                  <a:pt x="14467" y="8788"/>
                </a:cubicBezTo>
                <a:close/>
                <a:moveTo>
                  <a:pt x="17769" y="10031"/>
                </a:moveTo>
                <a:cubicBezTo>
                  <a:pt x="15671" y="13260"/>
                  <a:pt x="11150" y="15399"/>
                  <a:pt x="7411" y="16160"/>
                </a:cubicBezTo>
                <a:lnTo>
                  <a:pt x="5426" y="14167"/>
                </a:lnTo>
                <a:cubicBezTo>
                  <a:pt x="6187" y="10422"/>
                  <a:pt x="8320" y="5888"/>
                  <a:pt x="11539" y="3786"/>
                </a:cubicBezTo>
                <a:cubicBezTo>
                  <a:pt x="13771" y="2329"/>
                  <a:pt x="16568" y="2072"/>
                  <a:pt x="19517" y="2034"/>
                </a:cubicBezTo>
                <a:cubicBezTo>
                  <a:pt x="19481" y="4991"/>
                  <a:pt x="19220" y="7793"/>
                  <a:pt x="17769" y="10031"/>
                </a:cubicBezTo>
                <a:cubicBezTo>
                  <a:pt x="17769" y="10031"/>
                  <a:pt x="17769" y="10031"/>
                  <a:pt x="17769" y="10031"/>
                </a:cubicBezTo>
                <a:close/>
                <a:moveTo>
                  <a:pt x="11744" y="19376"/>
                </a:moveTo>
                <a:cubicBezTo>
                  <a:pt x="11534" y="18696"/>
                  <a:pt x="11222" y="17997"/>
                  <a:pt x="10835" y="17297"/>
                </a:cubicBezTo>
                <a:cubicBezTo>
                  <a:pt x="11753" y="16974"/>
                  <a:pt x="12685" y="16577"/>
                  <a:pt x="13594" y="16111"/>
                </a:cubicBezTo>
                <a:cubicBezTo>
                  <a:pt x="13299" y="17346"/>
                  <a:pt x="12659" y="18482"/>
                  <a:pt x="11744" y="19376"/>
                </a:cubicBezTo>
                <a:cubicBezTo>
                  <a:pt x="11744" y="19376"/>
                  <a:pt x="11744" y="19376"/>
                  <a:pt x="11744" y="19376"/>
                </a:cubicBezTo>
                <a:close/>
                <a:moveTo>
                  <a:pt x="2219" y="9827"/>
                </a:moveTo>
                <a:cubicBezTo>
                  <a:pt x="3111" y="8909"/>
                  <a:pt x="4243" y="8269"/>
                  <a:pt x="5475" y="7972"/>
                </a:cubicBezTo>
                <a:cubicBezTo>
                  <a:pt x="5009" y="8883"/>
                  <a:pt x="4616" y="9817"/>
                  <a:pt x="4292" y="10734"/>
                </a:cubicBezTo>
                <a:cubicBezTo>
                  <a:pt x="3592" y="10348"/>
                  <a:pt x="2897" y="10038"/>
                  <a:pt x="2219" y="9827"/>
                </a:cubicBezTo>
                <a:cubicBezTo>
                  <a:pt x="2219" y="9827"/>
                  <a:pt x="2219" y="9827"/>
                  <a:pt x="2219" y="9827"/>
                </a:cubicBezTo>
                <a:close/>
                <a:moveTo>
                  <a:pt x="20535" y="0"/>
                </a:moveTo>
                <a:cubicBezTo>
                  <a:pt x="16896" y="0"/>
                  <a:pt x="13389" y="158"/>
                  <a:pt x="10436" y="2085"/>
                </a:cubicBezTo>
                <a:cubicBezTo>
                  <a:pt x="8879" y="3102"/>
                  <a:pt x="7588" y="4526"/>
                  <a:pt x="6545" y="6113"/>
                </a:cubicBezTo>
                <a:cubicBezTo>
                  <a:pt x="4020" y="6269"/>
                  <a:pt x="1672" y="7552"/>
                  <a:pt x="188" y="9634"/>
                </a:cubicBezTo>
                <a:cubicBezTo>
                  <a:pt x="-15" y="9922"/>
                  <a:pt x="-56" y="10287"/>
                  <a:pt x="76" y="10612"/>
                </a:cubicBezTo>
                <a:cubicBezTo>
                  <a:pt x="211" y="10936"/>
                  <a:pt x="497" y="11168"/>
                  <a:pt x="843" y="11226"/>
                </a:cubicBezTo>
                <a:cubicBezTo>
                  <a:pt x="1751" y="11377"/>
                  <a:pt x="2759" y="11787"/>
                  <a:pt x="3774" y="12391"/>
                </a:cubicBezTo>
                <a:cubicBezTo>
                  <a:pt x="3592" y="13064"/>
                  <a:pt x="3440" y="13719"/>
                  <a:pt x="3336" y="14333"/>
                </a:cubicBezTo>
                <a:cubicBezTo>
                  <a:pt x="3279" y="14656"/>
                  <a:pt x="3385" y="14988"/>
                  <a:pt x="3614" y="15224"/>
                </a:cubicBezTo>
                <a:lnTo>
                  <a:pt x="6361" y="17974"/>
                </a:lnTo>
                <a:cubicBezTo>
                  <a:pt x="6551" y="18166"/>
                  <a:pt x="6807" y="18271"/>
                  <a:pt x="7075" y="18271"/>
                </a:cubicBezTo>
                <a:cubicBezTo>
                  <a:pt x="7130" y="18271"/>
                  <a:pt x="7191" y="18264"/>
                  <a:pt x="7250" y="18254"/>
                </a:cubicBezTo>
                <a:cubicBezTo>
                  <a:pt x="7858" y="18149"/>
                  <a:pt x="8514" y="17999"/>
                  <a:pt x="9185" y="17815"/>
                </a:cubicBezTo>
                <a:cubicBezTo>
                  <a:pt x="9788" y="18835"/>
                  <a:pt x="10197" y="19845"/>
                  <a:pt x="10348" y="20756"/>
                </a:cubicBezTo>
                <a:cubicBezTo>
                  <a:pt x="10407" y="21099"/>
                  <a:pt x="10637" y="21389"/>
                  <a:pt x="10961" y="21525"/>
                </a:cubicBezTo>
                <a:cubicBezTo>
                  <a:pt x="11084" y="21574"/>
                  <a:pt x="11216" y="21600"/>
                  <a:pt x="11346" y="21600"/>
                </a:cubicBezTo>
                <a:cubicBezTo>
                  <a:pt x="11553" y="21600"/>
                  <a:pt x="11759" y="21538"/>
                  <a:pt x="11933" y="21413"/>
                </a:cubicBezTo>
                <a:cubicBezTo>
                  <a:pt x="14011" y="19924"/>
                  <a:pt x="15292" y="17571"/>
                  <a:pt x="15444" y="15038"/>
                </a:cubicBezTo>
                <a:cubicBezTo>
                  <a:pt x="17031" y="13993"/>
                  <a:pt x="18450" y="12699"/>
                  <a:pt x="19460" y="11137"/>
                </a:cubicBezTo>
                <a:cubicBezTo>
                  <a:pt x="21384" y="8179"/>
                  <a:pt x="21544" y="4512"/>
                  <a:pt x="21544" y="1013"/>
                </a:cubicBezTo>
                <a:cubicBezTo>
                  <a:pt x="21544" y="452"/>
                  <a:pt x="21092" y="0"/>
                  <a:pt x="20535" y="0"/>
                </a:cubicBezTo>
                <a:cubicBezTo>
                  <a:pt x="20535" y="0"/>
                  <a:pt x="20535" y="0"/>
                  <a:pt x="20535" y="0"/>
                </a:cubicBezTo>
                <a:close/>
                <a:moveTo>
                  <a:pt x="3002" y="16900"/>
                </a:moveTo>
                <a:cubicBezTo>
                  <a:pt x="2241" y="16900"/>
                  <a:pt x="1598" y="17405"/>
                  <a:pt x="1388" y="18099"/>
                </a:cubicBezTo>
                <a:lnTo>
                  <a:pt x="658" y="20518"/>
                </a:lnTo>
                <a:cubicBezTo>
                  <a:pt x="648" y="20551"/>
                  <a:pt x="642" y="20584"/>
                  <a:pt x="642" y="20617"/>
                </a:cubicBezTo>
                <a:cubicBezTo>
                  <a:pt x="642" y="20806"/>
                  <a:pt x="793" y="20957"/>
                  <a:pt x="981" y="20957"/>
                </a:cubicBezTo>
                <a:cubicBezTo>
                  <a:pt x="1014" y="20957"/>
                  <a:pt x="1047" y="20951"/>
                  <a:pt x="1079" y="20940"/>
                </a:cubicBezTo>
                <a:lnTo>
                  <a:pt x="3493" y="20208"/>
                </a:lnTo>
                <a:cubicBezTo>
                  <a:pt x="4186" y="19997"/>
                  <a:pt x="4687" y="19353"/>
                  <a:pt x="4687" y="18591"/>
                </a:cubicBezTo>
                <a:cubicBezTo>
                  <a:pt x="4687" y="17656"/>
                  <a:pt x="3934" y="16900"/>
                  <a:pt x="3002" y="16900"/>
                </a:cubicBezTo>
                <a:cubicBezTo>
                  <a:pt x="3002" y="16900"/>
                  <a:pt x="3002" y="16900"/>
                  <a:pt x="3002" y="169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8" tIns="14288" rIns="14288" bIns="14288" anchor="ctr"/>
          <a:lstStyle/>
          <a:p>
            <a:pPr defTabSz="17145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</p:spTree>
    <p:extLst>
      <p:ext uri="{BB962C8B-B14F-4D97-AF65-F5344CB8AC3E}">
        <p14:creationId xmlns:p14="http://schemas.microsoft.com/office/powerpoint/2010/main" val="205562079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/>
              <a:t>What makes a guest more likely to cancel?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6290F94-A179-4D22-AC5C-465EA52789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"/>
          <a:stretch/>
        </p:blipFill>
        <p:spPr>
          <a:xfrm>
            <a:off x="643437" y="1071417"/>
            <a:ext cx="4344971" cy="3662816"/>
          </a:xfrm>
          <a:prstGeom prst="rect">
            <a:avLst/>
          </a:prstGeom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13AB340-1178-4FB1-84BE-AD2B54B79EF8}"/>
              </a:ext>
            </a:extLst>
          </p:cNvPr>
          <p:cNvGrpSpPr/>
          <p:nvPr/>
        </p:nvGrpSpPr>
        <p:grpSpPr>
          <a:xfrm>
            <a:off x="5430560" y="1459089"/>
            <a:ext cx="2884070" cy="2721026"/>
            <a:chOff x="6020444" y="1277660"/>
            <a:chExt cx="2884070" cy="2721026"/>
          </a:xfrm>
        </p:grpSpPr>
        <p:sp>
          <p:nvSpPr>
            <p:cNvPr id="8" name="Freeform 55">
              <a:extLst>
                <a:ext uri="{FF2B5EF4-FFF2-40B4-BE49-F238E27FC236}">
                  <a16:creationId xmlns:a16="http://schemas.microsoft.com/office/drawing/2014/main" id="{C8F9157A-5E51-439F-B992-A5E018378EEC}"/>
                </a:ext>
              </a:extLst>
            </p:cNvPr>
            <p:cNvSpPr/>
            <p:nvPr/>
          </p:nvSpPr>
          <p:spPr bwMode="auto">
            <a:xfrm>
              <a:off x="6020444" y="1277660"/>
              <a:ext cx="2884070" cy="27210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rgbClr val="F5AE3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4200" dirty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" name="Freeform 80">
              <a:extLst>
                <a:ext uri="{FF2B5EF4-FFF2-40B4-BE49-F238E27FC236}">
                  <a16:creationId xmlns:a16="http://schemas.microsoft.com/office/drawing/2014/main" id="{CC1CC68D-9DD7-4253-BD59-3A5FC68997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527" y="1453179"/>
              <a:ext cx="263835" cy="263835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TextBox 81">
              <a:extLst>
                <a:ext uri="{FF2B5EF4-FFF2-40B4-BE49-F238E27FC236}">
                  <a16:creationId xmlns:a16="http://schemas.microsoft.com/office/drawing/2014/main" id="{B9C7D96E-FF51-4AE3-A69C-113D9BFC65CB}"/>
                </a:ext>
              </a:extLst>
            </p:cNvPr>
            <p:cNvSpPr txBox="1"/>
            <p:nvPr/>
          </p:nvSpPr>
          <p:spPr>
            <a:xfrm flipH="1">
              <a:off x="6494428" y="1431208"/>
              <a:ext cx="234997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Guests with many special requests are less likely to cancel</a:t>
              </a:r>
            </a:p>
          </p:txBody>
        </p:sp>
        <p:sp>
          <p:nvSpPr>
            <p:cNvPr id="11" name="Freeform 83">
              <a:extLst>
                <a:ext uri="{FF2B5EF4-FFF2-40B4-BE49-F238E27FC236}">
                  <a16:creationId xmlns:a16="http://schemas.microsoft.com/office/drawing/2014/main" id="{9B1C8B64-A998-4FEC-AF95-656C42F7A8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527" y="1955370"/>
              <a:ext cx="263835" cy="263835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TextBox 84">
              <a:extLst>
                <a:ext uri="{FF2B5EF4-FFF2-40B4-BE49-F238E27FC236}">
                  <a16:creationId xmlns:a16="http://schemas.microsoft.com/office/drawing/2014/main" id="{A88AB20E-4D5A-48F0-9BF4-D739737CC036}"/>
                </a:ext>
              </a:extLst>
            </p:cNvPr>
            <p:cNvSpPr txBox="1"/>
            <p:nvPr/>
          </p:nvSpPr>
          <p:spPr>
            <a:xfrm flipH="1">
              <a:off x="6494428" y="1933398"/>
              <a:ext cx="225493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A longer lead time increases the likelihood of cancellation</a:t>
              </a:r>
            </a:p>
          </p:txBody>
        </p:sp>
        <p:sp>
          <p:nvSpPr>
            <p:cNvPr id="13" name="Freeform 86">
              <a:extLst>
                <a:ext uri="{FF2B5EF4-FFF2-40B4-BE49-F238E27FC236}">
                  <a16:creationId xmlns:a16="http://schemas.microsoft.com/office/drawing/2014/main" id="{4382CCD6-5511-4AB8-9F35-68BA2EA208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527" y="2457561"/>
              <a:ext cx="263835" cy="263835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TextBox 87">
              <a:extLst>
                <a:ext uri="{FF2B5EF4-FFF2-40B4-BE49-F238E27FC236}">
                  <a16:creationId xmlns:a16="http://schemas.microsoft.com/office/drawing/2014/main" id="{AEDCA23C-5B0B-4ECA-BB61-5732B5249743}"/>
                </a:ext>
              </a:extLst>
            </p:cNvPr>
            <p:cNvSpPr txBox="1"/>
            <p:nvPr/>
          </p:nvSpPr>
          <p:spPr>
            <a:xfrm flipH="1">
              <a:off x="6494428" y="2435589"/>
              <a:ext cx="22549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Transient and contract booking have a high probability of cancellation</a:t>
              </a:r>
            </a:p>
          </p:txBody>
        </p:sp>
        <p:sp>
          <p:nvSpPr>
            <p:cNvPr id="15" name="Freeform 89">
              <a:extLst>
                <a:ext uri="{FF2B5EF4-FFF2-40B4-BE49-F238E27FC236}">
                  <a16:creationId xmlns:a16="http://schemas.microsoft.com/office/drawing/2014/main" id="{701E83A2-F7A5-48E9-854E-95CA318303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527" y="2959752"/>
              <a:ext cx="263835" cy="263835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TextBox 90">
              <a:extLst>
                <a:ext uri="{FF2B5EF4-FFF2-40B4-BE49-F238E27FC236}">
                  <a16:creationId xmlns:a16="http://schemas.microsoft.com/office/drawing/2014/main" id="{9FDB55D7-3191-4B04-B536-D9F59C56C048}"/>
                </a:ext>
              </a:extLst>
            </p:cNvPr>
            <p:cNvSpPr txBox="1"/>
            <p:nvPr/>
          </p:nvSpPr>
          <p:spPr>
            <a:xfrm flipH="1">
              <a:off x="6494428" y="2937780"/>
              <a:ext cx="225493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Short stays are less likely to be cancelled than long stays</a:t>
              </a:r>
            </a:p>
          </p:txBody>
        </p:sp>
        <p:sp>
          <p:nvSpPr>
            <p:cNvPr id="17" name="Freeform 92">
              <a:extLst>
                <a:ext uri="{FF2B5EF4-FFF2-40B4-BE49-F238E27FC236}">
                  <a16:creationId xmlns:a16="http://schemas.microsoft.com/office/drawing/2014/main" id="{43A09566-F265-4B85-BCB7-D347E7BAD6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3527" y="3461943"/>
              <a:ext cx="263835" cy="263835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TextBox 93">
              <a:extLst>
                <a:ext uri="{FF2B5EF4-FFF2-40B4-BE49-F238E27FC236}">
                  <a16:creationId xmlns:a16="http://schemas.microsoft.com/office/drawing/2014/main" id="{9F604E8E-967F-4B19-8D60-F2F599D764FF}"/>
                </a:ext>
              </a:extLst>
            </p:cNvPr>
            <p:cNvSpPr txBox="1"/>
            <p:nvPr/>
          </p:nvSpPr>
          <p:spPr>
            <a:xfrm flipH="1">
              <a:off x="6494428" y="3439971"/>
              <a:ext cx="225493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Guests that require car parking spaces are less likely to cancel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525091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381001" y="883821"/>
            <a:ext cx="8368363" cy="173255"/>
          </a:xfrm>
        </p:spPr>
        <p:txBody>
          <a:bodyPr/>
          <a:lstStyle/>
          <a:p>
            <a:r>
              <a:rPr lang="en-US" dirty="0"/>
              <a:t>Palm &amp; Company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/>
              <a:t>Deployment</a:t>
            </a:r>
            <a:r>
              <a:rPr lang="en-US" b="1" dirty="0"/>
              <a:t> </a:t>
            </a:r>
            <a:r>
              <a:rPr lang="en-US" sz="2000" b="1" dirty="0"/>
              <a:t>&amp; Maintenance Strategy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612045" y="1333372"/>
            <a:ext cx="3210560" cy="3439304"/>
            <a:chOff x="5538803" y="1333372"/>
            <a:chExt cx="3210560" cy="3439304"/>
          </a:xfrm>
        </p:grpSpPr>
        <p:sp>
          <p:nvSpPr>
            <p:cNvPr id="257" name="Freeform 29"/>
            <p:cNvSpPr>
              <a:spLocks/>
            </p:cNvSpPr>
            <p:nvPr/>
          </p:nvSpPr>
          <p:spPr bwMode="auto">
            <a:xfrm rot="18000000" flipH="1">
              <a:off x="6307265" y="1620471"/>
              <a:ext cx="914961" cy="340763"/>
            </a:xfrm>
            <a:custGeom>
              <a:avLst/>
              <a:gdLst>
                <a:gd name="T0" fmla="*/ 117 w 288"/>
                <a:gd name="T1" fmla="*/ 102 h 107"/>
                <a:gd name="T2" fmla="*/ 12 w 288"/>
                <a:gd name="T3" fmla="*/ 57 h 107"/>
                <a:gd name="T4" fmla="*/ 15 w 288"/>
                <a:gd name="T5" fmla="*/ 46 h 107"/>
                <a:gd name="T6" fmla="*/ 142 w 288"/>
                <a:gd name="T7" fmla="*/ 4 h 107"/>
                <a:gd name="T8" fmla="*/ 159 w 288"/>
                <a:gd name="T9" fmla="*/ 4 h 107"/>
                <a:gd name="T10" fmla="*/ 268 w 288"/>
                <a:gd name="T11" fmla="*/ 43 h 107"/>
                <a:gd name="T12" fmla="*/ 270 w 288"/>
                <a:gd name="T13" fmla="*/ 53 h 107"/>
                <a:gd name="T14" fmla="*/ 137 w 288"/>
                <a:gd name="T15" fmla="*/ 102 h 107"/>
                <a:gd name="T16" fmla="*/ 117 w 288"/>
                <a:gd name="T17" fmla="*/ 10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" h="107">
                  <a:moveTo>
                    <a:pt x="117" y="102"/>
                  </a:move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0" y="53"/>
                    <a:pt x="15" y="46"/>
                  </a:cubicBezTo>
                  <a:cubicBezTo>
                    <a:pt x="142" y="4"/>
                    <a:pt x="142" y="4"/>
                    <a:pt x="142" y="4"/>
                  </a:cubicBezTo>
                  <a:cubicBezTo>
                    <a:pt x="142" y="4"/>
                    <a:pt x="153" y="0"/>
                    <a:pt x="159" y="4"/>
                  </a:cubicBezTo>
                  <a:cubicBezTo>
                    <a:pt x="268" y="43"/>
                    <a:pt x="268" y="43"/>
                    <a:pt x="268" y="43"/>
                  </a:cubicBezTo>
                  <a:cubicBezTo>
                    <a:pt x="268" y="43"/>
                    <a:pt x="288" y="48"/>
                    <a:pt x="270" y="53"/>
                  </a:cubicBezTo>
                  <a:cubicBezTo>
                    <a:pt x="137" y="102"/>
                    <a:pt x="137" y="102"/>
                    <a:pt x="137" y="102"/>
                  </a:cubicBezTo>
                  <a:cubicBezTo>
                    <a:pt x="137" y="102"/>
                    <a:pt x="126" y="107"/>
                    <a:pt x="117" y="10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vert="horz" wrap="square" lIns="68474" tIns="34237" rIns="68474" bIns="34237" numCol="1" anchor="t" anchorCtr="0" compatLnSpc="1">
              <a:prstTxWarp prst="textNoShape">
                <a:avLst/>
              </a:prstTxWarp>
            </a:bodyPr>
            <a:lstStyle/>
            <a:p>
              <a:endParaRPr lang="id-ID" sz="1348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538803" y="1556962"/>
              <a:ext cx="3210560" cy="3215714"/>
              <a:chOff x="5538803" y="1556962"/>
              <a:chExt cx="3210560" cy="3215714"/>
            </a:xfrm>
          </p:grpSpPr>
          <p:sp>
            <p:nvSpPr>
              <p:cNvPr id="232" name="Freeform 25"/>
              <p:cNvSpPr>
                <a:spLocks/>
              </p:cNvSpPr>
              <p:nvPr/>
            </p:nvSpPr>
            <p:spPr bwMode="auto">
              <a:xfrm rot="18000000" flipH="1">
                <a:off x="5242984" y="3450225"/>
                <a:ext cx="928378" cy="336739"/>
              </a:xfrm>
              <a:custGeom>
                <a:avLst/>
                <a:gdLst>
                  <a:gd name="T0" fmla="*/ 157 w 292"/>
                  <a:gd name="T1" fmla="*/ 102 h 106"/>
                  <a:gd name="T2" fmla="*/ 21 w 292"/>
                  <a:gd name="T3" fmla="*/ 56 h 106"/>
                  <a:gd name="T4" fmla="*/ 23 w 292"/>
                  <a:gd name="T5" fmla="*/ 42 h 106"/>
                  <a:gd name="T6" fmla="*/ 116 w 292"/>
                  <a:gd name="T7" fmla="*/ 7 h 106"/>
                  <a:gd name="T8" fmla="*/ 142 w 292"/>
                  <a:gd name="T9" fmla="*/ 6 h 106"/>
                  <a:gd name="T10" fmla="*/ 273 w 292"/>
                  <a:gd name="T11" fmla="*/ 49 h 106"/>
                  <a:gd name="T12" fmla="*/ 275 w 292"/>
                  <a:gd name="T13" fmla="*/ 59 h 106"/>
                  <a:gd name="T14" fmla="*/ 177 w 292"/>
                  <a:gd name="T15" fmla="*/ 101 h 106"/>
                  <a:gd name="T16" fmla="*/ 157 w 292"/>
                  <a:gd name="T17" fmla="*/ 102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2" h="106">
                    <a:moveTo>
                      <a:pt x="157" y="102"/>
                    </a:move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0" y="51"/>
                      <a:pt x="23" y="42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7"/>
                      <a:pt x="126" y="0"/>
                      <a:pt x="142" y="6"/>
                    </a:cubicBezTo>
                    <a:cubicBezTo>
                      <a:pt x="273" y="49"/>
                      <a:pt x="273" y="49"/>
                      <a:pt x="273" y="49"/>
                    </a:cubicBezTo>
                    <a:cubicBezTo>
                      <a:pt x="273" y="49"/>
                      <a:pt x="292" y="54"/>
                      <a:pt x="275" y="59"/>
                    </a:cubicBezTo>
                    <a:cubicBezTo>
                      <a:pt x="177" y="101"/>
                      <a:pt x="177" y="101"/>
                      <a:pt x="177" y="101"/>
                    </a:cubicBezTo>
                    <a:cubicBezTo>
                      <a:pt x="177" y="101"/>
                      <a:pt x="169" y="106"/>
                      <a:pt x="157" y="10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48"/>
              </a:p>
            </p:txBody>
          </p:sp>
          <p:sp>
            <p:nvSpPr>
              <p:cNvPr id="234" name="Freeform 5"/>
              <p:cNvSpPr>
                <a:spLocks/>
              </p:cNvSpPr>
              <p:nvPr/>
            </p:nvSpPr>
            <p:spPr bwMode="auto">
              <a:xfrm rot="18000000" flipH="1">
                <a:off x="8110767" y="3224276"/>
                <a:ext cx="482971" cy="794220"/>
              </a:xfrm>
              <a:custGeom>
                <a:avLst/>
                <a:gdLst>
                  <a:gd name="T0" fmla="*/ 150 w 152"/>
                  <a:gd name="T1" fmla="*/ 97 h 250"/>
                  <a:gd name="T2" fmla="*/ 138 w 152"/>
                  <a:gd name="T3" fmla="*/ 79 h 250"/>
                  <a:gd name="T4" fmla="*/ 14 w 152"/>
                  <a:gd name="T5" fmla="*/ 7 h 250"/>
                  <a:gd name="T6" fmla="*/ 0 w 152"/>
                  <a:gd name="T7" fmla="*/ 13 h 250"/>
                  <a:gd name="T8" fmla="*/ 2 w 152"/>
                  <a:gd name="T9" fmla="*/ 156 h 250"/>
                  <a:gd name="T10" fmla="*/ 11 w 152"/>
                  <a:gd name="T11" fmla="*/ 166 h 250"/>
                  <a:gd name="T12" fmla="*/ 136 w 152"/>
                  <a:gd name="T13" fmla="*/ 245 h 250"/>
                  <a:gd name="T14" fmla="*/ 147 w 152"/>
                  <a:gd name="T15" fmla="*/ 238 h 250"/>
                  <a:gd name="T16" fmla="*/ 150 w 152"/>
                  <a:gd name="T17" fmla="*/ 9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" h="250">
                    <a:moveTo>
                      <a:pt x="150" y="97"/>
                    </a:moveTo>
                    <a:cubicBezTo>
                      <a:pt x="150" y="97"/>
                      <a:pt x="152" y="87"/>
                      <a:pt x="138" y="7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2" y="0"/>
                      <a:pt x="0" y="13"/>
                    </a:cubicBezTo>
                    <a:cubicBezTo>
                      <a:pt x="2" y="156"/>
                      <a:pt x="2" y="156"/>
                      <a:pt x="2" y="156"/>
                    </a:cubicBezTo>
                    <a:cubicBezTo>
                      <a:pt x="2" y="156"/>
                      <a:pt x="3" y="162"/>
                      <a:pt x="11" y="166"/>
                    </a:cubicBezTo>
                    <a:cubicBezTo>
                      <a:pt x="136" y="245"/>
                      <a:pt x="136" y="245"/>
                      <a:pt x="136" y="245"/>
                    </a:cubicBezTo>
                    <a:cubicBezTo>
                      <a:pt x="136" y="245"/>
                      <a:pt x="145" y="250"/>
                      <a:pt x="147" y="238"/>
                    </a:cubicBezTo>
                    <a:lnTo>
                      <a:pt x="150" y="9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48"/>
              </a:p>
            </p:txBody>
          </p:sp>
          <p:sp>
            <p:nvSpPr>
              <p:cNvPr id="235" name="Freeform 6"/>
              <p:cNvSpPr>
                <a:spLocks/>
              </p:cNvSpPr>
              <p:nvPr/>
            </p:nvSpPr>
            <p:spPr bwMode="auto">
              <a:xfrm rot="18000000" flipH="1">
                <a:off x="7557949" y="2861808"/>
                <a:ext cx="499070" cy="865325"/>
              </a:xfrm>
              <a:custGeom>
                <a:avLst/>
                <a:gdLst>
                  <a:gd name="T0" fmla="*/ 154 w 157"/>
                  <a:gd name="T1" fmla="*/ 256 h 272"/>
                  <a:gd name="T2" fmla="*/ 157 w 157"/>
                  <a:gd name="T3" fmla="*/ 91 h 272"/>
                  <a:gd name="T4" fmla="*/ 141 w 157"/>
                  <a:gd name="T5" fmla="*/ 75 h 272"/>
                  <a:gd name="T6" fmla="*/ 15 w 157"/>
                  <a:gd name="T7" fmla="*/ 7 h 272"/>
                  <a:gd name="T8" fmla="*/ 1 w 157"/>
                  <a:gd name="T9" fmla="*/ 18 h 272"/>
                  <a:gd name="T10" fmla="*/ 3 w 157"/>
                  <a:gd name="T11" fmla="*/ 168 h 272"/>
                  <a:gd name="T12" fmla="*/ 20 w 157"/>
                  <a:gd name="T13" fmla="*/ 187 h 272"/>
                  <a:gd name="T14" fmla="*/ 140 w 157"/>
                  <a:gd name="T15" fmla="*/ 260 h 272"/>
                  <a:gd name="T16" fmla="*/ 154 w 157"/>
                  <a:gd name="T17" fmla="*/ 25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7" h="272">
                    <a:moveTo>
                      <a:pt x="154" y="256"/>
                    </a:moveTo>
                    <a:cubicBezTo>
                      <a:pt x="157" y="91"/>
                      <a:pt x="157" y="91"/>
                      <a:pt x="157" y="91"/>
                    </a:cubicBezTo>
                    <a:cubicBezTo>
                      <a:pt x="157" y="91"/>
                      <a:pt x="157" y="82"/>
                      <a:pt x="141" y="75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" y="0"/>
                      <a:pt x="1" y="18"/>
                    </a:cubicBezTo>
                    <a:cubicBezTo>
                      <a:pt x="3" y="168"/>
                      <a:pt x="3" y="168"/>
                      <a:pt x="3" y="168"/>
                    </a:cubicBezTo>
                    <a:cubicBezTo>
                      <a:pt x="3" y="168"/>
                      <a:pt x="0" y="178"/>
                      <a:pt x="20" y="187"/>
                    </a:cubicBezTo>
                    <a:cubicBezTo>
                      <a:pt x="140" y="260"/>
                      <a:pt x="140" y="260"/>
                      <a:pt x="140" y="260"/>
                    </a:cubicBezTo>
                    <a:cubicBezTo>
                      <a:pt x="140" y="260"/>
                      <a:pt x="154" y="272"/>
                      <a:pt x="154" y="25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48"/>
              </a:p>
            </p:txBody>
          </p:sp>
          <p:sp>
            <p:nvSpPr>
              <p:cNvPr id="236" name="Freeform 7"/>
              <p:cNvSpPr>
                <a:spLocks/>
              </p:cNvSpPr>
              <p:nvPr/>
            </p:nvSpPr>
            <p:spPr bwMode="auto">
              <a:xfrm rot="18000000" flipH="1">
                <a:off x="6928083" y="2496980"/>
                <a:ext cx="517852" cy="900206"/>
              </a:xfrm>
              <a:custGeom>
                <a:avLst/>
                <a:gdLst>
                  <a:gd name="T0" fmla="*/ 160 w 163"/>
                  <a:gd name="T1" fmla="*/ 268 h 283"/>
                  <a:gd name="T2" fmla="*/ 162 w 163"/>
                  <a:gd name="T3" fmla="*/ 84 h 283"/>
                  <a:gd name="T4" fmla="*/ 147 w 163"/>
                  <a:gd name="T5" fmla="*/ 69 h 283"/>
                  <a:gd name="T6" fmla="*/ 15 w 163"/>
                  <a:gd name="T7" fmla="*/ 7 h 283"/>
                  <a:gd name="T8" fmla="*/ 2 w 163"/>
                  <a:gd name="T9" fmla="*/ 17 h 283"/>
                  <a:gd name="T10" fmla="*/ 2 w 163"/>
                  <a:gd name="T11" fmla="*/ 188 h 283"/>
                  <a:gd name="T12" fmla="*/ 13 w 163"/>
                  <a:gd name="T13" fmla="*/ 203 h 283"/>
                  <a:gd name="T14" fmla="*/ 145 w 163"/>
                  <a:gd name="T15" fmla="*/ 277 h 283"/>
                  <a:gd name="T16" fmla="*/ 160 w 163"/>
                  <a:gd name="T17" fmla="*/ 268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283">
                    <a:moveTo>
                      <a:pt x="160" y="268"/>
                    </a:moveTo>
                    <a:cubicBezTo>
                      <a:pt x="162" y="84"/>
                      <a:pt x="162" y="84"/>
                      <a:pt x="162" y="84"/>
                    </a:cubicBezTo>
                    <a:cubicBezTo>
                      <a:pt x="162" y="84"/>
                      <a:pt x="163" y="76"/>
                      <a:pt x="147" y="69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2" y="0"/>
                      <a:pt x="2" y="17"/>
                    </a:cubicBezTo>
                    <a:cubicBezTo>
                      <a:pt x="2" y="188"/>
                      <a:pt x="2" y="188"/>
                      <a:pt x="2" y="188"/>
                    </a:cubicBezTo>
                    <a:cubicBezTo>
                      <a:pt x="2" y="188"/>
                      <a:pt x="0" y="196"/>
                      <a:pt x="13" y="203"/>
                    </a:cubicBezTo>
                    <a:cubicBezTo>
                      <a:pt x="145" y="277"/>
                      <a:pt x="145" y="277"/>
                      <a:pt x="145" y="277"/>
                    </a:cubicBezTo>
                    <a:cubicBezTo>
                      <a:pt x="145" y="277"/>
                      <a:pt x="156" y="283"/>
                      <a:pt x="160" y="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48"/>
              </a:p>
            </p:txBody>
          </p:sp>
          <p:sp>
            <p:nvSpPr>
              <p:cNvPr id="237" name="Freeform 8"/>
              <p:cNvSpPr>
                <a:spLocks/>
              </p:cNvSpPr>
              <p:nvPr/>
            </p:nvSpPr>
            <p:spPr bwMode="auto">
              <a:xfrm rot="18000000" flipH="1">
                <a:off x="8113239" y="2617946"/>
                <a:ext cx="425283" cy="772755"/>
              </a:xfrm>
              <a:custGeom>
                <a:avLst/>
                <a:gdLst>
                  <a:gd name="T0" fmla="*/ 130 w 134"/>
                  <a:gd name="T1" fmla="*/ 96 h 243"/>
                  <a:gd name="T2" fmla="*/ 118 w 134"/>
                  <a:gd name="T3" fmla="*/ 77 h 243"/>
                  <a:gd name="T4" fmla="*/ 9 w 134"/>
                  <a:gd name="T5" fmla="*/ 9 h 243"/>
                  <a:gd name="T6" fmla="*/ 0 w 134"/>
                  <a:gd name="T7" fmla="*/ 12 h 243"/>
                  <a:gd name="T8" fmla="*/ 8 w 134"/>
                  <a:gd name="T9" fmla="*/ 150 h 243"/>
                  <a:gd name="T10" fmla="*/ 14 w 134"/>
                  <a:gd name="T11" fmla="*/ 158 h 243"/>
                  <a:gd name="T12" fmla="*/ 123 w 134"/>
                  <a:gd name="T13" fmla="*/ 236 h 243"/>
                  <a:gd name="T14" fmla="*/ 133 w 134"/>
                  <a:gd name="T15" fmla="*/ 232 h 243"/>
                  <a:gd name="T16" fmla="*/ 130 w 134"/>
                  <a:gd name="T17" fmla="*/ 96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" h="243">
                    <a:moveTo>
                      <a:pt x="130" y="96"/>
                    </a:moveTo>
                    <a:cubicBezTo>
                      <a:pt x="130" y="96"/>
                      <a:pt x="134" y="87"/>
                      <a:pt x="118" y="77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0" y="0"/>
                      <a:pt x="0" y="12"/>
                    </a:cubicBezTo>
                    <a:cubicBezTo>
                      <a:pt x="8" y="150"/>
                      <a:pt x="8" y="150"/>
                      <a:pt x="8" y="150"/>
                    </a:cubicBezTo>
                    <a:cubicBezTo>
                      <a:pt x="8" y="150"/>
                      <a:pt x="6" y="154"/>
                      <a:pt x="14" y="158"/>
                    </a:cubicBezTo>
                    <a:cubicBezTo>
                      <a:pt x="123" y="236"/>
                      <a:pt x="123" y="236"/>
                      <a:pt x="123" y="236"/>
                    </a:cubicBezTo>
                    <a:cubicBezTo>
                      <a:pt x="123" y="236"/>
                      <a:pt x="133" y="243"/>
                      <a:pt x="133" y="232"/>
                    </a:cubicBezTo>
                    <a:lnTo>
                      <a:pt x="130" y="96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48"/>
              </a:p>
            </p:txBody>
          </p:sp>
          <p:sp>
            <p:nvSpPr>
              <p:cNvPr id="238" name="Freeform 9"/>
              <p:cNvSpPr>
                <a:spLocks/>
              </p:cNvSpPr>
              <p:nvPr/>
            </p:nvSpPr>
            <p:spPr bwMode="auto">
              <a:xfrm rot="18000000" flipH="1">
                <a:off x="7578704" y="2272057"/>
                <a:ext cx="436016" cy="791537"/>
              </a:xfrm>
              <a:custGeom>
                <a:avLst/>
                <a:gdLst>
                  <a:gd name="T0" fmla="*/ 135 w 137"/>
                  <a:gd name="T1" fmla="*/ 89 h 249"/>
                  <a:gd name="T2" fmla="*/ 123 w 137"/>
                  <a:gd name="T3" fmla="*/ 69 h 249"/>
                  <a:gd name="T4" fmla="*/ 11 w 137"/>
                  <a:gd name="T5" fmla="*/ 8 h 249"/>
                  <a:gd name="T6" fmla="*/ 0 w 137"/>
                  <a:gd name="T7" fmla="*/ 14 h 249"/>
                  <a:gd name="T8" fmla="*/ 6 w 137"/>
                  <a:gd name="T9" fmla="*/ 167 h 249"/>
                  <a:gd name="T10" fmla="*/ 15 w 137"/>
                  <a:gd name="T11" fmla="*/ 179 h 249"/>
                  <a:gd name="T12" fmla="*/ 124 w 137"/>
                  <a:gd name="T13" fmla="*/ 244 h 249"/>
                  <a:gd name="T14" fmla="*/ 136 w 137"/>
                  <a:gd name="T15" fmla="*/ 236 h 249"/>
                  <a:gd name="T16" fmla="*/ 135 w 137"/>
                  <a:gd name="T17" fmla="*/ 8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7" h="249">
                    <a:moveTo>
                      <a:pt x="135" y="89"/>
                    </a:moveTo>
                    <a:cubicBezTo>
                      <a:pt x="134" y="82"/>
                      <a:pt x="137" y="77"/>
                      <a:pt x="123" y="6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0" y="0"/>
                      <a:pt x="0" y="14"/>
                    </a:cubicBezTo>
                    <a:cubicBezTo>
                      <a:pt x="6" y="167"/>
                      <a:pt x="6" y="167"/>
                      <a:pt x="6" y="167"/>
                    </a:cubicBezTo>
                    <a:cubicBezTo>
                      <a:pt x="6" y="167"/>
                      <a:pt x="7" y="174"/>
                      <a:pt x="15" y="179"/>
                    </a:cubicBezTo>
                    <a:cubicBezTo>
                      <a:pt x="124" y="244"/>
                      <a:pt x="124" y="244"/>
                      <a:pt x="124" y="244"/>
                    </a:cubicBezTo>
                    <a:cubicBezTo>
                      <a:pt x="124" y="244"/>
                      <a:pt x="136" y="249"/>
                      <a:pt x="136" y="236"/>
                    </a:cubicBezTo>
                    <a:cubicBezTo>
                      <a:pt x="136" y="236"/>
                      <a:pt x="135" y="93"/>
                      <a:pt x="135" y="8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48"/>
              </a:p>
            </p:txBody>
          </p:sp>
          <p:sp>
            <p:nvSpPr>
              <p:cNvPr id="239" name="Freeform 10"/>
              <p:cNvSpPr>
                <a:spLocks/>
              </p:cNvSpPr>
              <p:nvPr/>
            </p:nvSpPr>
            <p:spPr bwMode="auto">
              <a:xfrm rot="18000000" flipH="1">
                <a:off x="6984479" y="1897521"/>
                <a:ext cx="477604" cy="830444"/>
              </a:xfrm>
              <a:custGeom>
                <a:avLst/>
                <a:gdLst>
                  <a:gd name="T0" fmla="*/ 143 w 150"/>
                  <a:gd name="T1" fmla="*/ 71 h 261"/>
                  <a:gd name="T2" fmla="*/ 127 w 150"/>
                  <a:gd name="T3" fmla="*/ 57 h 261"/>
                  <a:gd name="T4" fmla="*/ 17 w 150"/>
                  <a:gd name="T5" fmla="*/ 7 h 261"/>
                  <a:gd name="T6" fmla="*/ 3 w 150"/>
                  <a:gd name="T7" fmla="*/ 17 h 261"/>
                  <a:gd name="T8" fmla="*/ 14 w 150"/>
                  <a:gd name="T9" fmla="*/ 181 h 261"/>
                  <a:gd name="T10" fmla="*/ 27 w 150"/>
                  <a:gd name="T11" fmla="*/ 196 h 261"/>
                  <a:gd name="T12" fmla="*/ 135 w 150"/>
                  <a:gd name="T13" fmla="*/ 253 h 261"/>
                  <a:gd name="T14" fmla="*/ 150 w 150"/>
                  <a:gd name="T15" fmla="*/ 249 h 261"/>
                  <a:gd name="T16" fmla="*/ 143 w 150"/>
                  <a:gd name="T17" fmla="*/ 7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261">
                    <a:moveTo>
                      <a:pt x="143" y="71"/>
                    </a:moveTo>
                    <a:cubicBezTo>
                      <a:pt x="143" y="71"/>
                      <a:pt x="141" y="64"/>
                      <a:pt x="127" y="5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0" y="0"/>
                      <a:pt x="3" y="17"/>
                    </a:cubicBezTo>
                    <a:cubicBezTo>
                      <a:pt x="14" y="181"/>
                      <a:pt x="14" y="181"/>
                      <a:pt x="14" y="181"/>
                    </a:cubicBezTo>
                    <a:cubicBezTo>
                      <a:pt x="14" y="181"/>
                      <a:pt x="14" y="190"/>
                      <a:pt x="27" y="196"/>
                    </a:cubicBezTo>
                    <a:cubicBezTo>
                      <a:pt x="135" y="253"/>
                      <a:pt x="135" y="253"/>
                      <a:pt x="135" y="253"/>
                    </a:cubicBezTo>
                    <a:cubicBezTo>
                      <a:pt x="135" y="253"/>
                      <a:pt x="149" y="261"/>
                      <a:pt x="150" y="249"/>
                    </a:cubicBezTo>
                    <a:lnTo>
                      <a:pt x="143" y="7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48"/>
              </a:p>
            </p:txBody>
          </p:sp>
          <p:sp>
            <p:nvSpPr>
              <p:cNvPr id="240" name="Freeform 11"/>
              <p:cNvSpPr>
                <a:spLocks/>
              </p:cNvSpPr>
              <p:nvPr/>
            </p:nvSpPr>
            <p:spPr bwMode="auto">
              <a:xfrm rot="18000000" flipH="1">
                <a:off x="8109330" y="2099017"/>
                <a:ext cx="391743" cy="747265"/>
              </a:xfrm>
              <a:custGeom>
                <a:avLst/>
                <a:gdLst>
                  <a:gd name="T0" fmla="*/ 123 w 123"/>
                  <a:gd name="T1" fmla="*/ 215 h 235"/>
                  <a:gd name="T2" fmla="*/ 114 w 123"/>
                  <a:gd name="T3" fmla="*/ 87 h 235"/>
                  <a:gd name="T4" fmla="*/ 105 w 123"/>
                  <a:gd name="T5" fmla="*/ 69 h 235"/>
                  <a:gd name="T6" fmla="*/ 13 w 123"/>
                  <a:gd name="T7" fmla="*/ 11 h 235"/>
                  <a:gd name="T8" fmla="*/ 1 w 123"/>
                  <a:gd name="T9" fmla="*/ 24 h 235"/>
                  <a:gd name="T10" fmla="*/ 12 w 123"/>
                  <a:gd name="T11" fmla="*/ 142 h 235"/>
                  <a:gd name="T12" fmla="*/ 25 w 123"/>
                  <a:gd name="T13" fmla="*/ 159 h 235"/>
                  <a:gd name="T14" fmla="*/ 110 w 123"/>
                  <a:gd name="T15" fmla="*/ 222 h 235"/>
                  <a:gd name="T16" fmla="*/ 123 w 123"/>
                  <a:gd name="T17" fmla="*/ 21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3" h="235">
                    <a:moveTo>
                      <a:pt x="123" y="215"/>
                    </a:moveTo>
                    <a:cubicBezTo>
                      <a:pt x="114" y="87"/>
                      <a:pt x="114" y="87"/>
                      <a:pt x="114" y="87"/>
                    </a:cubicBezTo>
                    <a:cubicBezTo>
                      <a:pt x="114" y="87"/>
                      <a:pt x="113" y="77"/>
                      <a:pt x="105" y="69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1"/>
                      <a:pt x="0" y="0"/>
                      <a:pt x="1" y="24"/>
                    </a:cubicBezTo>
                    <a:cubicBezTo>
                      <a:pt x="12" y="142"/>
                      <a:pt x="12" y="142"/>
                      <a:pt x="12" y="142"/>
                    </a:cubicBezTo>
                    <a:cubicBezTo>
                      <a:pt x="12" y="142"/>
                      <a:pt x="13" y="153"/>
                      <a:pt x="25" y="159"/>
                    </a:cubicBezTo>
                    <a:cubicBezTo>
                      <a:pt x="110" y="222"/>
                      <a:pt x="110" y="222"/>
                      <a:pt x="110" y="222"/>
                    </a:cubicBezTo>
                    <a:cubicBezTo>
                      <a:pt x="110" y="222"/>
                      <a:pt x="123" y="235"/>
                      <a:pt x="123" y="2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48"/>
              </a:p>
            </p:txBody>
          </p:sp>
          <p:sp>
            <p:nvSpPr>
              <p:cNvPr id="241" name="Freeform 12"/>
              <p:cNvSpPr>
                <a:spLocks/>
              </p:cNvSpPr>
              <p:nvPr/>
            </p:nvSpPr>
            <p:spPr bwMode="auto">
              <a:xfrm rot="18000000" flipH="1">
                <a:off x="7608477" y="1742451"/>
                <a:ext cx="387719" cy="782146"/>
              </a:xfrm>
              <a:custGeom>
                <a:avLst/>
                <a:gdLst>
                  <a:gd name="T0" fmla="*/ 114 w 122"/>
                  <a:gd name="T1" fmla="*/ 84 h 246"/>
                  <a:gd name="T2" fmla="*/ 103 w 122"/>
                  <a:gd name="T3" fmla="*/ 66 h 246"/>
                  <a:gd name="T4" fmla="*/ 10 w 122"/>
                  <a:gd name="T5" fmla="*/ 10 h 246"/>
                  <a:gd name="T6" fmla="*/ 0 w 122"/>
                  <a:gd name="T7" fmla="*/ 21 h 246"/>
                  <a:gd name="T8" fmla="*/ 11 w 122"/>
                  <a:gd name="T9" fmla="*/ 164 h 246"/>
                  <a:gd name="T10" fmla="*/ 24 w 122"/>
                  <a:gd name="T11" fmla="*/ 180 h 246"/>
                  <a:gd name="T12" fmla="*/ 110 w 122"/>
                  <a:gd name="T13" fmla="*/ 235 h 246"/>
                  <a:gd name="T14" fmla="*/ 122 w 122"/>
                  <a:gd name="T15" fmla="*/ 228 h 246"/>
                  <a:gd name="T16" fmla="*/ 114 w 122"/>
                  <a:gd name="T17" fmla="*/ 84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2" h="246">
                    <a:moveTo>
                      <a:pt x="114" y="84"/>
                    </a:moveTo>
                    <a:cubicBezTo>
                      <a:pt x="114" y="84"/>
                      <a:pt x="118" y="74"/>
                      <a:pt x="103" y="66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0" y="0"/>
                      <a:pt x="0" y="21"/>
                    </a:cubicBezTo>
                    <a:cubicBezTo>
                      <a:pt x="11" y="164"/>
                      <a:pt x="11" y="164"/>
                      <a:pt x="11" y="164"/>
                    </a:cubicBezTo>
                    <a:cubicBezTo>
                      <a:pt x="11" y="164"/>
                      <a:pt x="10" y="172"/>
                      <a:pt x="24" y="180"/>
                    </a:cubicBezTo>
                    <a:cubicBezTo>
                      <a:pt x="110" y="235"/>
                      <a:pt x="110" y="235"/>
                      <a:pt x="110" y="235"/>
                    </a:cubicBezTo>
                    <a:cubicBezTo>
                      <a:pt x="110" y="235"/>
                      <a:pt x="122" y="246"/>
                      <a:pt x="122" y="228"/>
                    </a:cubicBezTo>
                    <a:lnTo>
                      <a:pt x="114" y="84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48"/>
              </a:p>
            </p:txBody>
          </p:sp>
          <p:sp>
            <p:nvSpPr>
              <p:cNvPr id="242" name="Freeform 13"/>
              <p:cNvSpPr>
                <a:spLocks/>
              </p:cNvSpPr>
              <p:nvPr/>
            </p:nvSpPr>
            <p:spPr bwMode="auto">
              <a:xfrm rot="18000000" flipH="1">
                <a:off x="7049742" y="1379872"/>
                <a:ext cx="426624" cy="780804"/>
              </a:xfrm>
              <a:custGeom>
                <a:avLst/>
                <a:gdLst>
                  <a:gd name="T0" fmla="*/ 121 w 134"/>
                  <a:gd name="T1" fmla="*/ 69 h 246"/>
                  <a:gd name="T2" fmla="*/ 108 w 134"/>
                  <a:gd name="T3" fmla="*/ 49 h 246"/>
                  <a:gd name="T4" fmla="*/ 8 w 134"/>
                  <a:gd name="T5" fmla="*/ 5 h 246"/>
                  <a:gd name="T6" fmla="*/ 0 w 134"/>
                  <a:gd name="T7" fmla="*/ 17 h 246"/>
                  <a:gd name="T8" fmla="*/ 14 w 134"/>
                  <a:gd name="T9" fmla="*/ 173 h 246"/>
                  <a:gd name="T10" fmla="*/ 25 w 134"/>
                  <a:gd name="T11" fmla="*/ 185 h 246"/>
                  <a:gd name="T12" fmla="*/ 118 w 134"/>
                  <a:gd name="T13" fmla="*/ 240 h 246"/>
                  <a:gd name="T14" fmla="*/ 134 w 134"/>
                  <a:gd name="T15" fmla="*/ 235 h 246"/>
                  <a:gd name="T16" fmla="*/ 121 w 134"/>
                  <a:gd name="T17" fmla="*/ 69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" h="246">
                    <a:moveTo>
                      <a:pt x="121" y="69"/>
                    </a:moveTo>
                    <a:cubicBezTo>
                      <a:pt x="121" y="69"/>
                      <a:pt x="122" y="60"/>
                      <a:pt x="108" y="4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0" y="0"/>
                      <a:pt x="0" y="17"/>
                    </a:cubicBezTo>
                    <a:cubicBezTo>
                      <a:pt x="14" y="173"/>
                      <a:pt x="14" y="173"/>
                      <a:pt x="14" y="173"/>
                    </a:cubicBezTo>
                    <a:cubicBezTo>
                      <a:pt x="14" y="173"/>
                      <a:pt x="17" y="182"/>
                      <a:pt x="25" y="185"/>
                    </a:cubicBezTo>
                    <a:cubicBezTo>
                      <a:pt x="118" y="240"/>
                      <a:pt x="118" y="240"/>
                      <a:pt x="118" y="240"/>
                    </a:cubicBezTo>
                    <a:cubicBezTo>
                      <a:pt x="118" y="240"/>
                      <a:pt x="133" y="246"/>
                      <a:pt x="134" y="235"/>
                    </a:cubicBezTo>
                    <a:cubicBezTo>
                      <a:pt x="134" y="224"/>
                      <a:pt x="121" y="69"/>
                      <a:pt x="121" y="6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48"/>
              </a:p>
            </p:txBody>
          </p:sp>
          <p:sp>
            <p:nvSpPr>
              <p:cNvPr id="243" name="Freeform 14"/>
              <p:cNvSpPr>
                <a:spLocks/>
              </p:cNvSpPr>
              <p:nvPr/>
            </p:nvSpPr>
            <p:spPr bwMode="auto">
              <a:xfrm rot="18000000" flipH="1">
                <a:off x="7862574" y="3679984"/>
                <a:ext cx="445407" cy="807636"/>
              </a:xfrm>
              <a:custGeom>
                <a:avLst/>
                <a:gdLst>
                  <a:gd name="T0" fmla="*/ 0 w 140"/>
                  <a:gd name="T1" fmla="*/ 248 h 254"/>
                  <a:gd name="T2" fmla="*/ 2 w 140"/>
                  <a:gd name="T3" fmla="*/ 105 h 254"/>
                  <a:gd name="T4" fmla="*/ 11 w 140"/>
                  <a:gd name="T5" fmla="*/ 88 h 254"/>
                  <a:gd name="T6" fmla="*/ 130 w 140"/>
                  <a:gd name="T7" fmla="*/ 7 h 254"/>
                  <a:gd name="T8" fmla="*/ 140 w 140"/>
                  <a:gd name="T9" fmla="*/ 18 h 254"/>
                  <a:gd name="T10" fmla="*/ 135 w 140"/>
                  <a:gd name="T11" fmla="*/ 149 h 254"/>
                  <a:gd name="T12" fmla="*/ 128 w 140"/>
                  <a:gd name="T13" fmla="*/ 167 h 254"/>
                  <a:gd name="T14" fmla="*/ 12 w 140"/>
                  <a:gd name="T15" fmla="*/ 246 h 254"/>
                  <a:gd name="T16" fmla="*/ 0 w 140"/>
                  <a:gd name="T17" fmla="*/ 248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254">
                    <a:moveTo>
                      <a:pt x="0" y="248"/>
                    </a:moveTo>
                    <a:cubicBezTo>
                      <a:pt x="2" y="105"/>
                      <a:pt x="2" y="105"/>
                      <a:pt x="2" y="105"/>
                    </a:cubicBezTo>
                    <a:cubicBezTo>
                      <a:pt x="2" y="105"/>
                      <a:pt x="0" y="96"/>
                      <a:pt x="11" y="88"/>
                    </a:cubicBezTo>
                    <a:cubicBezTo>
                      <a:pt x="130" y="7"/>
                      <a:pt x="130" y="7"/>
                      <a:pt x="130" y="7"/>
                    </a:cubicBezTo>
                    <a:cubicBezTo>
                      <a:pt x="130" y="7"/>
                      <a:pt x="140" y="0"/>
                      <a:pt x="140" y="18"/>
                    </a:cubicBezTo>
                    <a:cubicBezTo>
                      <a:pt x="135" y="149"/>
                      <a:pt x="135" y="149"/>
                      <a:pt x="135" y="149"/>
                    </a:cubicBezTo>
                    <a:cubicBezTo>
                      <a:pt x="135" y="149"/>
                      <a:pt x="135" y="160"/>
                      <a:pt x="128" y="167"/>
                    </a:cubicBezTo>
                    <a:cubicBezTo>
                      <a:pt x="12" y="246"/>
                      <a:pt x="12" y="246"/>
                      <a:pt x="12" y="246"/>
                    </a:cubicBezTo>
                    <a:cubicBezTo>
                      <a:pt x="12" y="246"/>
                      <a:pt x="3" y="254"/>
                      <a:pt x="0" y="248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48"/>
              </a:p>
            </p:txBody>
          </p:sp>
          <p:sp>
            <p:nvSpPr>
              <p:cNvPr id="244" name="Freeform 15"/>
              <p:cNvSpPr>
                <a:spLocks/>
              </p:cNvSpPr>
              <p:nvPr/>
            </p:nvSpPr>
            <p:spPr bwMode="auto">
              <a:xfrm rot="18000000" flipH="1">
                <a:off x="7306298" y="3362291"/>
                <a:ext cx="485654" cy="842517"/>
              </a:xfrm>
              <a:custGeom>
                <a:avLst/>
                <a:gdLst>
                  <a:gd name="T0" fmla="*/ 0 w 153"/>
                  <a:gd name="T1" fmla="*/ 254 h 265"/>
                  <a:gd name="T2" fmla="*/ 3 w 153"/>
                  <a:gd name="T3" fmla="*/ 91 h 265"/>
                  <a:gd name="T4" fmla="*/ 16 w 153"/>
                  <a:gd name="T5" fmla="*/ 73 h 265"/>
                  <a:gd name="T6" fmla="*/ 142 w 153"/>
                  <a:gd name="T7" fmla="*/ 4 h 265"/>
                  <a:gd name="T8" fmla="*/ 153 w 153"/>
                  <a:gd name="T9" fmla="*/ 10 h 265"/>
                  <a:gd name="T10" fmla="*/ 145 w 153"/>
                  <a:gd name="T11" fmla="*/ 164 h 265"/>
                  <a:gd name="T12" fmla="*/ 135 w 153"/>
                  <a:gd name="T13" fmla="*/ 182 h 265"/>
                  <a:gd name="T14" fmla="*/ 14 w 153"/>
                  <a:gd name="T15" fmla="*/ 257 h 265"/>
                  <a:gd name="T16" fmla="*/ 0 w 153"/>
                  <a:gd name="T17" fmla="*/ 254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3" h="265">
                    <a:moveTo>
                      <a:pt x="0" y="254"/>
                    </a:moveTo>
                    <a:cubicBezTo>
                      <a:pt x="3" y="91"/>
                      <a:pt x="3" y="91"/>
                      <a:pt x="3" y="91"/>
                    </a:cubicBezTo>
                    <a:cubicBezTo>
                      <a:pt x="3" y="91"/>
                      <a:pt x="0" y="81"/>
                      <a:pt x="16" y="73"/>
                    </a:cubicBezTo>
                    <a:cubicBezTo>
                      <a:pt x="142" y="4"/>
                      <a:pt x="142" y="4"/>
                      <a:pt x="142" y="4"/>
                    </a:cubicBezTo>
                    <a:cubicBezTo>
                      <a:pt x="142" y="4"/>
                      <a:pt x="153" y="0"/>
                      <a:pt x="153" y="10"/>
                    </a:cubicBezTo>
                    <a:cubicBezTo>
                      <a:pt x="145" y="164"/>
                      <a:pt x="145" y="164"/>
                      <a:pt x="145" y="164"/>
                    </a:cubicBezTo>
                    <a:cubicBezTo>
                      <a:pt x="145" y="164"/>
                      <a:pt x="145" y="175"/>
                      <a:pt x="135" y="182"/>
                    </a:cubicBezTo>
                    <a:cubicBezTo>
                      <a:pt x="14" y="257"/>
                      <a:pt x="14" y="257"/>
                      <a:pt x="14" y="257"/>
                    </a:cubicBezTo>
                    <a:cubicBezTo>
                      <a:pt x="14" y="257"/>
                      <a:pt x="2" y="265"/>
                      <a:pt x="0" y="25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48"/>
              </a:p>
            </p:txBody>
          </p:sp>
          <p:sp>
            <p:nvSpPr>
              <p:cNvPr id="245" name="Freeform 16"/>
              <p:cNvSpPr>
                <a:spLocks/>
              </p:cNvSpPr>
              <p:nvPr/>
            </p:nvSpPr>
            <p:spPr bwMode="auto">
              <a:xfrm rot="18000000" flipH="1">
                <a:off x="6660489" y="2988149"/>
                <a:ext cx="519194" cy="931062"/>
              </a:xfrm>
              <a:custGeom>
                <a:avLst/>
                <a:gdLst>
                  <a:gd name="T0" fmla="*/ 0 w 163"/>
                  <a:gd name="T1" fmla="*/ 273 h 293"/>
                  <a:gd name="T2" fmla="*/ 3 w 163"/>
                  <a:gd name="T3" fmla="*/ 89 h 293"/>
                  <a:gd name="T4" fmla="*/ 16 w 163"/>
                  <a:gd name="T5" fmla="*/ 72 h 293"/>
                  <a:gd name="T6" fmla="*/ 151 w 163"/>
                  <a:gd name="T7" fmla="*/ 8 h 293"/>
                  <a:gd name="T8" fmla="*/ 162 w 163"/>
                  <a:gd name="T9" fmla="*/ 12 h 293"/>
                  <a:gd name="T10" fmla="*/ 156 w 163"/>
                  <a:gd name="T11" fmla="*/ 191 h 293"/>
                  <a:gd name="T12" fmla="*/ 146 w 163"/>
                  <a:gd name="T13" fmla="*/ 209 h 293"/>
                  <a:gd name="T14" fmla="*/ 18 w 163"/>
                  <a:gd name="T15" fmla="*/ 280 h 293"/>
                  <a:gd name="T16" fmla="*/ 0 w 163"/>
                  <a:gd name="T17" fmla="*/ 27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293">
                    <a:moveTo>
                      <a:pt x="0" y="273"/>
                    </a:moveTo>
                    <a:cubicBezTo>
                      <a:pt x="3" y="89"/>
                      <a:pt x="3" y="89"/>
                      <a:pt x="3" y="89"/>
                    </a:cubicBezTo>
                    <a:cubicBezTo>
                      <a:pt x="3" y="89"/>
                      <a:pt x="5" y="76"/>
                      <a:pt x="16" y="72"/>
                    </a:cubicBezTo>
                    <a:cubicBezTo>
                      <a:pt x="151" y="8"/>
                      <a:pt x="151" y="8"/>
                      <a:pt x="151" y="8"/>
                    </a:cubicBezTo>
                    <a:cubicBezTo>
                      <a:pt x="151" y="8"/>
                      <a:pt x="163" y="0"/>
                      <a:pt x="162" y="12"/>
                    </a:cubicBezTo>
                    <a:cubicBezTo>
                      <a:pt x="156" y="191"/>
                      <a:pt x="156" y="191"/>
                      <a:pt x="156" y="191"/>
                    </a:cubicBezTo>
                    <a:cubicBezTo>
                      <a:pt x="156" y="191"/>
                      <a:pt x="157" y="203"/>
                      <a:pt x="146" y="209"/>
                    </a:cubicBezTo>
                    <a:cubicBezTo>
                      <a:pt x="18" y="280"/>
                      <a:pt x="18" y="280"/>
                      <a:pt x="18" y="280"/>
                    </a:cubicBezTo>
                    <a:cubicBezTo>
                      <a:pt x="18" y="280"/>
                      <a:pt x="0" y="293"/>
                      <a:pt x="0" y="2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48"/>
              </a:p>
            </p:txBody>
          </p:sp>
          <p:sp>
            <p:nvSpPr>
              <p:cNvPr id="246" name="Freeform 17"/>
              <p:cNvSpPr>
                <a:spLocks/>
              </p:cNvSpPr>
              <p:nvPr/>
            </p:nvSpPr>
            <p:spPr bwMode="auto">
              <a:xfrm rot="18000000" flipH="1">
                <a:off x="7358517" y="3961252"/>
                <a:ext cx="429307" cy="766047"/>
              </a:xfrm>
              <a:custGeom>
                <a:avLst/>
                <a:gdLst>
                  <a:gd name="T0" fmla="*/ 0 w 135"/>
                  <a:gd name="T1" fmla="*/ 230 h 241"/>
                  <a:gd name="T2" fmla="*/ 9 w 135"/>
                  <a:gd name="T3" fmla="*/ 88 h 241"/>
                  <a:gd name="T4" fmla="*/ 23 w 135"/>
                  <a:gd name="T5" fmla="*/ 73 h 241"/>
                  <a:gd name="T6" fmla="*/ 126 w 135"/>
                  <a:gd name="T7" fmla="*/ 5 h 241"/>
                  <a:gd name="T8" fmla="*/ 134 w 135"/>
                  <a:gd name="T9" fmla="*/ 10 h 241"/>
                  <a:gd name="T10" fmla="*/ 121 w 135"/>
                  <a:gd name="T11" fmla="*/ 144 h 241"/>
                  <a:gd name="T12" fmla="*/ 113 w 135"/>
                  <a:gd name="T13" fmla="*/ 160 h 241"/>
                  <a:gd name="T14" fmla="*/ 10 w 135"/>
                  <a:gd name="T15" fmla="*/ 233 h 241"/>
                  <a:gd name="T16" fmla="*/ 0 w 135"/>
                  <a:gd name="T17" fmla="*/ 23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241">
                    <a:moveTo>
                      <a:pt x="0" y="230"/>
                    </a:moveTo>
                    <a:cubicBezTo>
                      <a:pt x="9" y="88"/>
                      <a:pt x="9" y="88"/>
                      <a:pt x="9" y="88"/>
                    </a:cubicBezTo>
                    <a:cubicBezTo>
                      <a:pt x="9" y="88"/>
                      <a:pt x="8" y="80"/>
                      <a:pt x="23" y="73"/>
                    </a:cubicBezTo>
                    <a:cubicBezTo>
                      <a:pt x="126" y="5"/>
                      <a:pt x="126" y="5"/>
                      <a:pt x="126" y="5"/>
                    </a:cubicBezTo>
                    <a:cubicBezTo>
                      <a:pt x="126" y="5"/>
                      <a:pt x="135" y="0"/>
                      <a:pt x="134" y="10"/>
                    </a:cubicBezTo>
                    <a:cubicBezTo>
                      <a:pt x="121" y="144"/>
                      <a:pt x="121" y="144"/>
                      <a:pt x="121" y="144"/>
                    </a:cubicBezTo>
                    <a:cubicBezTo>
                      <a:pt x="121" y="144"/>
                      <a:pt x="120" y="156"/>
                      <a:pt x="113" y="160"/>
                    </a:cubicBezTo>
                    <a:cubicBezTo>
                      <a:pt x="10" y="233"/>
                      <a:pt x="10" y="233"/>
                      <a:pt x="10" y="233"/>
                    </a:cubicBezTo>
                    <a:cubicBezTo>
                      <a:pt x="10" y="233"/>
                      <a:pt x="0" y="241"/>
                      <a:pt x="0" y="23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48"/>
              </a:p>
            </p:txBody>
          </p:sp>
          <p:sp>
            <p:nvSpPr>
              <p:cNvPr id="247" name="Freeform 18"/>
              <p:cNvSpPr>
                <a:spLocks/>
              </p:cNvSpPr>
              <p:nvPr/>
            </p:nvSpPr>
            <p:spPr bwMode="auto">
              <a:xfrm rot="18000000" flipH="1">
                <a:off x="6802504" y="3667418"/>
                <a:ext cx="450773" cy="817027"/>
              </a:xfrm>
              <a:custGeom>
                <a:avLst/>
                <a:gdLst>
                  <a:gd name="T0" fmla="*/ 2 w 142"/>
                  <a:gd name="T1" fmla="*/ 243 h 257"/>
                  <a:gd name="T2" fmla="*/ 10 w 142"/>
                  <a:gd name="T3" fmla="*/ 85 h 257"/>
                  <a:gd name="T4" fmla="*/ 20 w 142"/>
                  <a:gd name="T5" fmla="*/ 71 h 257"/>
                  <a:gd name="T6" fmla="*/ 130 w 142"/>
                  <a:gd name="T7" fmla="*/ 6 h 257"/>
                  <a:gd name="T8" fmla="*/ 141 w 142"/>
                  <a:gd name="T9" fmla="*/ 12 h 257"/>
                  <a:gd name="T10" fmla="*/ 128 w 142"/>
                  <a:gd name="T11" fmla="*/ 162 h 257"/>
                  <a:gd name="T12" fmla="*/ 120 w 142"/>
                  <a:gd name="T13" fmla="*/ 178 h 257"/>
                  <a:gd name="T14" fmla="*/ 15 w 142"/>
                  <a:gd name="T15" fmla="*/ 246 h 257"/>
                  <a:gd name="T16" fmla="*/ 2 w 142"/>
                  <a:gd name="T17" fmla="*/ 243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2" h="257">
                    <a:moveTo>
                      <a:pt x="2" y="243"/>
                    </a:moveTo>
                    <a:cubicBezTo>
                      <a:pt x="10" y="85"/>
                      <a:pt x="10" y="85"/>
                      <a:pt x="10" y="85"/>
                    </a:cubicBezTo>
                    <a:cubicBezTo>
                      <a:pt x="10" y="85"/>
                      <a:pt x="9" y="79"/>
                      <a:pt x="20" y="71"/>
                    </a:cubicBezTo>
                    <a:cubicBezTo>
                      <a:pt x="130" y="6"/>
                      <a:pt x="130" y="6"/>
                      <a:pt x="130" y="6"/>
                    </a:cubicBezTo>
                    <a:cubicBezTo>
                      <a:pt x="130" y="6"/>
                      <a:pt x="142" y="0"/>
                      <a:pt x="141" y="12"/>
                    </a:cubicBezTo>
                    <a:cubicBezTo>
                      <a:pt x="128" y="162"/>
                      <a:pt x="128" y="162"/>
                      <a:pt x="128" y="162"/>
                    </a:cubicBezTo>
                    <a:cubicBezTo>
                      <a:pt x="128" y="162"/>
                      <a:pt x="130" y="170"/>
                      <a:pt x="120" y="178"/>
                    </a:cubicBezTo>
                    <a:cubicBezTo>
                      <a:pt x="15" y="246"/>
                      <a:pt x="15" y="246"/>
                      <a:pt x="15" y="246"/>
                    </a:cubicBezTo>
                    <a:cubicBezTo>
                      <a:pt x="15" y="246"/>
                      <a:pt x="0" y="257"/>
                      <a:pt x="2" y="243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48"/>
              </a:p>
            </p:txBody>
          </p:sp>
          <p:sp>
            <p:nvSpPr>
              <p:cNvPr id="248" name="Freeform 19"/>
              <p:cNvSpPr>
                <a:spLocks/>
              </p:cNvSpPr>
              <p:nvPr/>
            </p:nvSpPr>
            <p:spPr bwMode="auto">
              <a:xfrm rot="18000000" flipH="1">
                <a:off x="6167905" y="3364630"/>
                <a:ext cx="470897" cy="833127"/>
              </a:xfrm>
              <a:custGeom>
                <a:avLst/>
                <a:gdLst>
                  <a:gd name="T0" fmla="*/ 2 w 148"/>
                  <a:gd name="T1" fmla="*/ 250 h 262"/>
                  <a:gd name="T2" fmla="*/ 11 w 148"/>
                  <a:gd name="T3" fmla="*/ 69 h 262"/>
                  <a:gd name="T4" fmla="*/ 21 w 148"/>
                  <a:gd name="T5" fmla="*/ 58 h 262"/>
                  <a:gd name="T6" fmla="*/ 134 w 148"/>
                  <a:gd name="T7" fmla="*/ 4 h 262"/>
                  <a:gd name="T8" fmla="*/ 147 w 148"/>
                  <a:gd name="T9" fmla="*/ 9 h 262"/>
                  <a:gd name="T10" fmla="*/ 134 w 148"/>
                  <a:gd name="T11" fmla="*/ 178 h 262"/>
                  <a:gd name="T12" fmla="*/ 120 w 148"/>
                  <a:gd name="T13" fmla="*/ 194 h 262"/>
                  <a:gd name="T14" fmla="*/ 13 w 148"/>
                  <a:gd name="T15" fmla="*/ 253 h 262"/>
                  <a:gd name="T16" fmla="*/ 2 w 148"/>
                  <a:gd name="T17" fmla="*/ 25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262">
                    <a:moveTo>
                      <a:pt x="2" y="250"/>
                    </a:moveTo>
                    <a:cubicBezTo>
                      <a:pt x="11" y="69"/>
                      <a:pt x="11" y="69"/>
                      <a:pt x="11" y="69"/>
                    </a:cubicBezTo>
                    <a:cubicBezTo>
                      <a:pt x="11" y="69"/>
                      <a:pt x="10" y="60"/>
                      <a:pt x="21" y="58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4" y="4"/>
                      <a:pt x="148" y="0"/>
                      <a:pt x="147" y="9"/>
                    </a:cubicBezTo>
                    <a:cubicBezTo>
                      <a:pt x="134" y="178"/>
                      <a:pt x="134" y="178"/>
                      <a:pt x="134" y="178"/>
                    </a:cubicBezTo>
                    <a:cubicBezTo>
                      <a:pt x="134" y="178"/>
                      <a:pt x="133" y="193"/>
                      <a:pt x="120" y="194"/>
                    </a:cubicBezTo>
                    <a:cubicBezTo>
                      <a:pt x="13" y="253"/>
                      <a:pt x="13" y="253"/>
                      <a:pt x="13" y="253"/>
                    </a:cubicBezTo>
                    <a:cubicBezTo>
                      <a:pt x="13" y="253"/>
                      <a:pt x="0" y="262"/>
                      <a:pt x="2" y="2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48"/>
              </a:p>
            </p:txBody>
          </p:sp>
          <p:sp>
            <p:nvSpPr>
              <p:cNvPr id="249" name="Freeform 20"/>
              <p:cNvSpPr>
                <a:spLocks/>
              </p:cNvSpPr>
              <p:nvPr/>
            </p:nvSpPr>
            <p:spPr bwMode="auto">
              <a:xfrm rot="18000000" flipH="1">
                <a:off x="6901672" y="4215246"/>
                <a:ext cx="394426" cy="720434"/>
              </a:xfrm>
              <a:custGeom>
                <a:avLst/>
                <a:gdLst>
                  <a:gd name="T0" fmla="*/ 0 w 124"/>
                  <a:gd name="T1" fmla="*/ 211 h 227"/>
                  <a:gd name="T2" fmla="*/ 11 w 124"/>
                  <a:gd name="T3" fmla="*/ 85 h 227"/>
                  <a:gd name="T4" fmla="*/ 29 w 124"/>
                  <a:gd name="T5" fmla="*/ 61 h 227"/>
                  <a:gd name="T6" fmla="*/ 114 w 124"/>
                  <a:gd name="T7" fmla="*/ 7 h 227"/>
                  <a:gd name="T8" fmla="*/ 122 w 124"/>
                  <a:gd name="T9" fmla="*/ 12 h 227"/>
                  <a:gd name="T10" fmla="*/ 109 w 124"/>
                  <a:gd name="T11" fmla="*/ 141 h 227"/>
                  <a:gd name="T12" fmla="*/ 97 w 124"/>
                  <a:gd name="T13" fmla="*/ 160 h 227"/>
                  <a:gd name="T14" fmla="*/ 9 w 124"/>
                  <a:gd name="T15" fmla="*/ 220 h 227"/>
                  <a:gd name="T16" fmla="*/ 0 w 124"/>
                  <a:gd name="T17" fmla="*/ 21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4" h="227">
                    <a:moveTo>
                      <a:pt x="0" y="211"/>
                    </a:move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5"/>
                      <a:pt x="7" y="66"/>
                      <a:pt x="29" y="61"/>
                    </a:cubicBezTo>
                    <a:cubicBezTo>
                      <a:pt x="114" y="7"/>
                      <a:pt x="114" y="7"/>
                      <a:pt x="114" y="7"/>
                    </a:cubicBezTo>
                    <a:cubicBezTo>
                      <a:pt x="114" y="7"/>
                      <a:pt x="124" y="0"/>
                      <a:pt x="122" y="12"/>
                    </a:cubicBezTo>
                    <a:cubicBezTo>
                      <a:pt x="109" y="141"/>
                      <a:pt x="109" y="141"/>
                      <a:pt x="109" y="141"/>
                    </a:cubicBezTo>
                    <a:cubicBezTo>
                      <a:pt x="109" y="141"/>
                      <a:pt x="105" y="157"/>
                      <a:pt x="97" y="160"/>
                    </a:cubicBezTo>
                    <a:cubicBezTo>
                      <a:pt x="9" y="220"/>
                      <a:pt x="9" y="220"/>
                      <a:pt x="9" y="220"/>
                    </a:cubicBezTo>
                    <a:cubicBezTo>
                      <a:pt x="9" y="220"/>
                      <a:pt x="0" y="227"/>
                      <a:pt x="0" y="21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48"/>
              </a:p>
            </p:txBody>
          </p:sp>
          <p:sp>
            <p:nvSpPr>
              <p:cNvPr id="250" name="Freeform 21"/>
              <p:cNvSpPr>
                <a:spLocks/>
              </p:cNvSpPr>
              <p:nvPr/>
            </p:nvSpPr>
            <p:spPr bwMode="auto">
              <a:xfrm rot="18000000" flipH="1">
                <a:off x="6354817" y="3948795"/>
                <a:ext cx="413208" cy="756655"/>
              </a:xfrm>
              <a:custGeom>
                <a:avLst/>
                <a:gdLst>
                  <a:gd name="T0" fmla="*/ 0 w 130"/>
                  <a:gd name="T1" fmla="*/ 225 h 238"/>
                  <a:gd name="T2" fmla="*/ 13 w 130"/>
                  <a:gd name="T3" fmla="*/ 79 h 238"/>
                  <a:gd name="T4" fmla="*/ 28 w 130"/>
                  <a:gd name="T5" fmla="*/ 55 h 238"/>
                  <a:gd name="T6" fmla="*/ 117 w 130"/>
                  <a:gd name="T7" fmla="*/ 6 h 238"/>
                  <a:gd name="T8" fmla="*/ 127 w 130"/>
                  <a:gd name="T9" fmla="*/ 12 h 238"/>
                  <a:gd name="T10" fmla="*/ 109 w 130"/>
                  <a:gd name="T11" fmla="*/ 157 h 238"/>
                  <a:gd name="T12" fmla="*/ 99 w 130"/>
                  <a:gd name="T13" fmla="*/ 175 h 238"/>
                  <a:gd name="T14" fmla="*/ 11 w 130"/>
                  <a:gd name="T15" fmla="*/ 231 h 238"/>
                  <a:gd name="T16" fmla="*/ 0 w 130"/>
                  <a:gd name="T17" fmla="*/ 225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238">
                    <a:moveTo>
                      <a:pt x="0" y="225"/>
                    </a:moveTo>
                    <a:cubicBezTo>
                      <a:pt x="13" y="79"/>
                      <a:pt x="13" y="79"/>
                      <a:pt x="13" y="79"/>
                    </a:cubicBezTo>
                    <a:cubicBezTo>
                      <a:pt x="13" y="79"/>
                      <a:pt x="13" y="60"/>
                      <a:pt x="28" y="55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7" y="6"/>
                      <a:pt x="130" y="0"/>
                      <a:pt x="127" y="12"/>
                    </a:cubicBezTo>
                    <a:cubicBezTo>
                      <a:pt x="109" y="157"/>
                      <a:pt x="109" y="157"/>
                      <a:pt x="109" y="157"/>
                    </a:cubicBezTo>
                    <a:cubicBezTo>
                      <a:pt x="109" y="157"/>
                      <a:pt x="110" y="166"/>
                      <a:pt x="99" y="175"/>
                    </a:cubicBezTo>
                    <a:cubicBezTo>
                      <a:pt x="11" y="231"/>
                      <a:pt x="11" y="231"/>
                      <a:pt x="11" y="231"/>
                    </a:cubicBezTo>
                    <a:cubicBezTo>
                      <a:pt x="11" y="231"/>
                      <a:pt x="0" y="238"/>
                      <a:pt x="0" y="22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48"/>
              </a:p>
            </p:txBody>
          </p:sp>
          <p:sp>
            <p:nvSpPr>
              <p:cNvPr id="251" name="Freeform 22"/>
              <p:cNvSpPr>
                <a:spLocks/>
              </p:cNvSpPr>
              <p:nvPr/>
            </p:nvSpPr>
            <p:spPr bwMode="auto">
              <a:xfrm rot="18000000" flipH="1">
                <a:off x="5747430" y="3663172"/>
                <a:ext cx="422600" cy="791537"/>
              </a:xfrm>
              <a:custGeom>
                <a:avLst/>
                <a:gdLst>
                  <a:gd name="T0" fmla="*/ 2 w 133"/>
                  <a:gd name="T1" fmla="*/ 236 h 249"/>
                  <a:gd name="T2" fmla="*/ 14 w 133"/>
                  <a:gd name="T3" fmla="*/ 69 h 249"/>
                  <a:gd name="T4" fmla="*/ 22 w 133"/>
                  <a:gd name="T5" fmla="*/ 53 h 249"/>
                  <a:gd name="T6" fmla="*/ 126 w 133"/>
                  <a:gd name="T7" fmla="*/ 6 h 249"/>
                  <a:gd name="T8" fmla="*/ 133 w 133"/>
                  <a:gd name="T9" fmla="*/ 14 h 249"/>
                  <a:gd name="T10" fmla="*/ 117 w 133"/>
                  <a:gd name="T11" fmla="*/ 178 h 249"/>
                  <a:gd name="T12" fmla="*/ 107 w 133"/>
                  <a:gd name="T13" fmla="*/ 190 h 249"/>
                  <a:gd name="T14" fmla="*/ 11 w 133"/>
                  <a:gd name="T15" fmla="*/ 241 h 249"/>
                  <a:gd name="T16" fmla="*/ 2 w 133"/>
                  <a:gd name="T17" fmla="*/ 23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3" h="249">
                    <a:moveTo>
                      <a:pt x="2" y="236"/>
                    </a:moveTo>
                    <a:cubicBezTo>
                      <a:pt x="14" y="69"/>
                      <a:pt x="14" y="69"/>
                      <a:pt x="14" y="69"/>
                    </a:cubicBezTo>
                    <a:cubicBezTo>
                      <a:pt x="14" y="69"/>
                      <a:pt x="14" y="57"/>
                      <a:pt x="22" y="53"/>
                    </a:cubicBezTo>
                    <a:cubicBezTo>
                      <a:pt x="126" y="6"/>
                      <a:pt x="126" y="6"/>
                      <a:pt x="126" y="6"/>
                    </a:cubicBezTo>
                    <a:cubicBezTo>
                      <a:pt x="126" y="6"/>
                      <a:pt x="133" y="0"/>
                      <a:pt x="133" y="14"/>
                    </a:cubicBezTo>
                    <a:cubicBezTo>
                      <a:pt x="117" y="178"/>
                      <a:pt x="117" y="178"/>
                      <a:pt x="117" y="178"/>
                    </a:cubicBezTo>
                    <a:cubicBezTo>
                      <a:pt x="117" y="178"/>
                      <a:pt x="116" y="186"/>
                      <a:pt x="107" y="190"/>
                    </a:cubicBezTo>
                    <a:cubicBezTo>
                      <a:pt x="11" y="241"/>
                      <a:pt x="11" y="241"/>
                      <a:pt x="11" y="241"/>
                    </a:cubicBezTo>
                    <a:cubicBezTo>
                      <a:pt x="11" y="241"/>
                      <a:pt x="0" y="249"/>
                      <a:pt x="2" y="2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48"/>
              </a:p>
            </p:txBody>
          </p:sp>
          <p:sp>
            <p:nvSpPr>
              <p:cNvPr id="252" name="Freeform 23"/>
              <p:cNvSpPr>
                <a:spLocks/>
              </p:cNvSpPr>
              <p:nvPr/>
            </p:nvSpPr>
            <p:spPr bwMode="auto">
              <a:xfrm rot="18000000" flipH="1">
                <a:off x="6108504" y="2728487"/>
                <a:ext cx="1033021" cy="457483"/>
              </a:xfrm>
              <a:custGeom>
                <a:avLst/>
                <a:gdLst>
                  <a:gd name="T0" fmla="*/ 156 w 325"/>
                  <a:gd name="T1" fmla="*/ 138 h 144"/>
                  <a:gd name="T2" fmla="*/ 11 w 325"/>
                  <a:gd name="T3" fmla="*/ 71 h 144"/>
                  <a:gd name="T4" fmla="*/ 15 w 325"/>
                  <a:gd name="T5" fmla="*/ 58 h 144"/>
                  <a:gd name="T6" fmla="*/ 146 w 325"/>
                  <a:gd name="T7" fmla="*/ 6 h 144"/>
                  <a:gd name="T8" fmla="*/ 175 w 325"/>
                  <a:gd name="T9" fmla="*/ 8 h 144"/>
                  <a:gd name="T10" fmla="*/ 314 w 325"/>
                  <a:gd name="T11" fmla="*/ 64 h 144"/>
                  <a:gd name="T12" fmla="*/ 313 w 325"/>
                  <a:gd name="T13" fmla="*/ 75 h 144"/>
                  <a:gd name="T14" fmla="*/ 178 w 325"/>
                  <a:gd name="T15" fmla="*/ 137 h 144"/>
                  <a:gd name="T16" fmla="*/ 156 w 325"/>
                  <a:gd name="T17" fmla="*/ 13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5" h="144">
                    <a:moveTo>
                      <a:pt x="156" y="138"/>
                    </a:moveTo>
                    <a:cubicBezTo>
                      <a:pt x="11" y="71"/>
                      <a:pt x="11" y="71"/>
                      <a:pt x="11" y="71"/>
                    </a:cubicBezTo>
                    <a:cubicBezTo>
                      <a:pt x="11" y="71"/>
                      <a:pt x="0" y="64"/>
                      <a:pt x="15" y="58"/>
                    </a:cubicBezTo>
                    <a:cubicBezTo>
                      <a:pt x="146" y="6"/>
                      <a:pt x="146" y="6"/>
                      <a:pt x="146" y="6"/>
                    </a:cubicBezTo>
                    <a:cubicBezTo>
                      <a:pt x="146" y="6"/>
                      <a:pt x="160" y="0"/>
                      <a:pt x="175" y="8"/>
                    </a:cubicBezTo>
                    <a:cubicBezTo>
                      <a:pt x="314" y="64"/>
                      <a:pt x="314" y="64"/>
                      <a:pt x="314" y="64"/>
                    </a:cubicBezTo>
                    <a:cubicBezTo>
                      <a:pt x="314" y="64"/>
                      <a:pt x="325" y="71"/>
                      <a:pt x="313" y="75"/>
                    </a:cubicBezTo>
                    <a:cubicBezTo>
                      <a:pt x="178" y="137"/>
                      <a:pt x="178" y="137"/>
                      <a:pt x="178" y="137"/>
                    </a:cubicBezTo>
                    <a:cubicBezTo>
                      <a:pt x="178" y="137"/>
                      <a:pt x="168" y="144"/>
                      <a:pt x="156" y="138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48"/>
              </a:p>
            </p:txBody>
          </p:sp>
          <p:sp>
            <p:nvSpPr>
              <p:cNvPr id="253" name="Freeform 24"/>
              <p:cNvSpPr>
                <a:spLocks/>
              </p:cNvSpPr>
              <p:nvPr/>
            </p:nvSpPr>
            <p:spPr bwMode="auto">
              <a:xfrm rot="18000000" flipH="1">
                <a:off x="5624285" y="3109945"/>
                <a:ext cx="1004849" cy="406502"/>
              </a:xfrm>
              <a:custGeom>
                <a:avLst/>
                <a:gdLst>
                  <a:gd name="T0" fmla="*/ 154 w 316"/>
                  <a:gd name="T1" fmla="*/ 121 h 128"/>
                  <a:gd name="T2" fmla="*/ 22 w 316"/>
                  <a:gd name="T3" fmla="*/ 68 h 128"/>
                  <a:gd name="T4" fmla="*/ 22 w 316"/>
                  <a:gd name="T5" fmla="*/ 54 h 128"/>
                  <a:gd name="T6" fmla="*/ 23 w 316"/>
                  <a:gd name="T7" fmla="*/ 53 h 128"/>
                  <a:gd name="T8" fmla="*/ 129 w 316"/>
                  <a:gd name="T9" fmla="*/ 10 h 128"/>
                  <a:gd name="T10" fmla="*/ 159 w 316"/>
                  <a:gd name="T11" fmla="*/ 9 h 128"/>
                  <a:gd name="T12" fmla="*/ 289 w 316"/>
                  <a:gd name="T13" fmla="*/ 54 h 128"/>
                  <a:gd name="T14" fmla="*/ 296 w 316"/>
                  <a:gd name="T15" fmla="*/ 69 h 128"/>
                  <a:gd name="T16" fmla="*/ 182 w 316"/>
                  <a:gd name="T17" fmla="*/ 119 h 128"/>
                  <a:gd name="T18" fmla="*/ 154 w 316"/>
                  <a:gd name="T19" fmla="*/ 12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6" h="128">
                    <a:moveTo>
                      <a:pt x="154" y="121"/>
                    </a:moveTo>
                    <a:cubicBezTo>
                      <a:pt x="22" y="68"/>
                      <a:pt x="22" y="68"/>
                      <a:pt x="22" y="68"/>
                    </a:cubicBezTo>
                    <a:cubicBezTo>
                      <a:pt x="22" y="68"/>
                      <a:pt x="0" y="60"/>
                      <a:pt x="22" y="54"/>
                    </a:cubicBezTo>
                    <a:cubicBezTo>
                      <a:pt x="43" y="48"/>
                      <a:pt x="23" y="53"/>
                      <a:pt x="23" y="53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29" y="10"/>
                      <a:pt x="142" y="0"/>
                      <a:pt x="159" y="9"/>
                    </a:cubicBezTo>
                    <a:cubicBezTo>
                      <a:pt x="289" y="54"/>
                      <a:pt x="289" y="54"/>
                      <a:pt x="289" y="54"/>
                    </a:cubicBezTo>
                    <a:cubicBezTo>
                      <a:pt x="289" y="54"/>
                      <a:pt x="316" y="63"/>
                      <a:pt x="296" y="69"/>
                    </a:cubicBezTo>
                    <a:cubicBezTo>
                      <a:pt x="182" y="119"/>
                      <a:pt x="182" y="119"/>
                      <a:pt x="182" y="119"/>
                    </a:cubicBezTo>
                    <a:cubicBezTo>
                      <a:pt x="182" y="119"/>
                      <a:pt x="170" y="128"/>
                      <a:pt x="154" y="12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48"/>
              </a:p>
            </p:txBody>
          </p:sp>
          <p:sp>
            <p:nvSpPr>
              <p:cNvPr id="254" name="Freeform 26"/>
              <p:cNvSpPr>
                <a:spLocks/>
              </p:cNvSpPr>
              <p:nvPr/>
            </p:nvSpPr>
            <p:spPr bwMode="auto">
              <a:xfrm rot="18000000" flipH="1">
                <a:off x="6195023" y="2130417"/>
                <a:ext cx="982041" cy="401135"/>
              </a:xfrm>
              <a:custGeom>
                <a:avLst/>
                <a:gdLst>
                  <a:gd name="T0" fmla="*/ 133 w 309"/>
                  <a:gd name="T1" fmla="*/ 120 h 126"/>
                  <a:gd name="T2" fmla="*/ 13 w 309"/>
                  <a:gd name="T3" fmla="*/ 66 h 126"/>
                  <a:gd name="T4" fmla="*/ 15 w 309"/>
                  <a:gd name="T5" fmla="*/ 53 h 126"/>
                  <a:gd name="T6" fmla="*/ 142 w 309"/>
                  <a:gd name="T7" fmla="*/ 6 h 126"/>
                  <a:gd name="T8" fmla="*/ 176 w 309"/>
                  <a:gd name="T9" fmla="*/ 6 h 126"/>
                  <a:gd name="T10" fmla="*/ 288 w 309"/>
                  <a:gd name="T11" fmla="*/ 52 h 126"/>
                  <a:gd name="T12" fmla="*/ 292 w 309"/>
                  <a:gd name="T13" fmla="*/ 64 h 126"/>
                  <a:gd name="T14" fmla="*/ 156 w 309"/>
                  <a:gd name="T15" fmla="*/ 121 h 126"/>
                  <a:gd name="T16" fmla="*/ 133 w 309"/>
                  <a:gd name="T17" fmla="*/ 12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9" h="126">
                    <a:moveTo>
                      <a:pt x="133" y="120"/>
                    </a:move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6"/>
                      <a:pt x="0" y="60"/>
                      <a:pt x="15" y="53"/>
                    </a:cubicBezTo>
                    <a:cubicBezTo>
                      <a:pt x="142" y="6"/>
                      <a:pt x="142" y="6"/>
                      <a:pt x="142" y="6"/>
                    </a:cubicBezTo>
                    <a:cubicBezTo>
                      <a:pt x="142" y="6"/>
                      <a:pt x="160" y="0"/>
                      <a:pt x="176" y="6"/>
                    </a:cubicBezTo>
                    <a:cubicBezTo>
                      <a:pt x="288" y="52"/>
                      <a:pt x="288" y="52"/>
                      <a:pt x="288" y="52"/>
                    </a:cubicBezTo>
                    <a:cubicBezTo>
                      <a:pt x="288" y="52"/>
                      <a:pt x="309" y="59"/>
                      <a:pt x="292" y="64"/>
                    </a:cubicBezTo>
                    <a:cubicBezTo>
                      <a:pt x="156" y="121"/>
                      <a:pt x="156" y="121"/>
                      <a:pt x="156" y="121"/>
                    </a:cubicBezTo>
                    <a:cubicBezTo>
                      <a:pt x="156" y="121"/>
                      <a:pt x="146" y="126"/>
                      <a:pt x="133" y="12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48"/>
              </a:p>
            </p:txBody>
          </p:sp>
          <p:sp>
            <p:nvSpPr>
              <p:cNvPr id="255" name="Freeform 27"/>
              <p:cNvSpPr>
                <a:spLocks/>
              </p:cNvSpPr>
              <p:nvPr/>
            </p:nvSpPr>
            <p:spPr bwMode="auto">
              <a:xfrm rot="18000000" flipH="1">
                <a:off x="5765784" y="2529676"/>
                <a:ext cx="916304" cy="350154"/>
              </a:xfrm>
              <a:custGeom>
                <a:avLst/>
                <a:gdLst>
                  <a:gd name="T0" fmla="*/ 133 w 288"/>
                  <a:gd name="T1" fmla="*/ 105 h 110"/>
                  <a:gd name="T2" fmla="*/ 10 w 288"/>
                  <a:gd name="T3" fmla="*/ 55 h 110"/>
                  <a:gd name="T4" fmla="*/ 11 w 288"/>
                  <a:gd name="T5" fmla="*/ 47 h 110"/>
                  <a:gd name="T6" fmla="*/ 126 w 288"/>
                  <a:gd name="T7" fmla="*/ 5 h 110"/>
                  <a:gd name="T8" fmla="*/ 150 w 288"/>
                  <a:gd name="T9" fmla="*/ 5 h 110"/>
                  <a:gd name="T10" fmla="*/ 270 w 288"/>
                  <a:gd name="T11" fmla="*/ 48 h 110"/>
                  <a:gd name="T12" fmla="*/ 271 w 288"/>
                  <a:gd name="T13" fmla="*/ 58 h 110"/>
                  <a:gd name="T14" fmla="*/ 156 w 288"/>
                  <a:gd name="T15" fmla="*/ 105 h 110"/>
                  <a:gd name="T16" fmla="*/ 133 w 288"/>
                  <a:gd name="T17" fmla="*/ 10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8" h="110">
                    <a:moveTo>
                      <a:pt x="133" y="105"/>
                    </a:moveTo>
                    <a:cubicBezTo>
                      <a:pt x="10" y="55"/>
                      <a:pt x="10" y="55"/>
                      <a:pt x="10" y="55"/>
                    </a:cubicBezTo>
                    <a:cubicBezTo>
                      <a:pt x="10" y="55"/>
                      <a:pt x="0" y="50"/>
                      <a:pt x="11" y="47"/>
                    </a:cubicBezTo>
                    <a:cubicBezTo>
                      <a:pt x="126" y="5"/>
                      <a:pt x="126" y="5"/>
                      <a:pt x="126" y="5"/>
                    </a:cubicBezTo>
                    <a:cubicBezTo>
                      <a:pt x="126" y="5"/>
                      <a:pt x="139" y="0"/>
                      <a:pt x="150" y="5"/>
                    </a:cubicBezTo>
                    <a:cubicBezTo>
                      <a:pt x="270" y="48"/>
                      <a:pt x="270" y="48"/>
                      <a:pt x="270" y="48"/>
                    </a:cubicBezTo>
                    <a:cubicBezTo>
                      <a:pt x="270" y="48"/>
                      <a:pt x="288" y="53"/>
                      <a:pt x="271" y="58"/>
                    </a:cubicBezTo>
                    <a:cubicBezTo>
                      <a:pt x="156" y="105"/>
                      <a:pt x="156" y="105"/>
                      <a:pt x="156" y="105"/>
                    </a:cubicBezTo>
                    <a:cubicBezTo>
                      <a:pt x="156" y="105"/>
                      <a:pt x="146" y="110"/>
                      <a:pt x="133" y="105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48"/>
              </a:p>
            </p:txBody>
          </p:sp>
          <p:sp>
            <p:nvSpPr>
              <p:cNvPr id="256" name="Freeform 28"/>
              <p:cNvSpPr>
                <a:spLocks/>
              </p:cNvSpPr>
              <p:nvPr/>
            </p:nvSpPr>
            <p:spPr bwMode="auto">
              <a:xfrm rot="18000000" flipH="1">
                <a:off x="5388063" y="2888013"/>
                <a:ext cx="870690" cy="301858"/>
              </a:xfrm>
              <a:custGeom>
                <a:avLst/>
                <a:gdLst>
                  <a:gd name="T0" fmla="*/ 140 w 274"/>
                  <a:gd name="T1" fmla="*/ 94 h 95"/>
                  <a:gd name="T2" fmla="*/ 13 w 274"/>
                  <a:gd name="T3" fmla="*/ 47 h 95"/>
                  <a:gd name="T4" fmla="*/ 14 w 274"/>
                  <a:gd name="T5" fmla="*/ 39 h 95"/>
                  <a:gd name="T6" fmla="*/ 110 w 274"/>
                  <a:gd name="T7" fmla="*/ 5 h 95"/>
                  <a:gd name="T8" fmla="*/ 137 w 274"/>
                  <a:gd name="T9" fmla="*/ 5 h 95"/>
                  <a:gd name="T10" fmla="*/ 249 w 274"/>
                  <a:gd name="T11" fmla="*/ 40 h 95"/>
                  <a:gd name="T12" fmla="*/ 254 w 274"/>
                  <a:gd name="T13" fmla="*/ 51 h 95"/>
                  <a:gd name="T14" fmla="*/ 155 w 274"/>
                  <a:gd name="T15" fmla="*/ 92 h 95"/>
                  <a:gd name="T16" fmla="*/ 140 w 274"/>
                  <a:gd name="T17" fmla="*/ 9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4" h="95">
                    <a:moveTo>
                      <a:pt x="140" y="94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13" y="47"/>
                      <a:pt x="0" y="44"/>
                      <a:pt x="14" y="39"/>
                    </a:cubicBezTo>
                    <a:cubicBezTo>
                      <a:pt x="110" y="5"/>
                      <a:pt x="110" y="5"/>
                      <a:pt x="110" y="5"/>
                    </a:cubicBezTo>
                    <a:cubicBezTo>
                      <a:pt x="110" y="5"/>
                      <a:pt x="124" y="0"/>
                      <a:pt x="137" y="5"/>
                    </a:cubicBezTo>
                    <a:cubicBezTo>
                      <a:pt x="249" y="40"/>
                      <a:pt x="249" y="40"/>
                      <a:pt x="249" y="40"/>
                    </a:cubicBezTo>
                    <a:cubicBezTo>
                      <a:pt x="249" y="40"/>
                      <a:pt x="274" y="45"/>
                      <a:pt x="254" y="51"/>
                    </a:cubicBezTo>
                    <a:cubicBezTo>
                      <a:pt x="155" y="92"/>
                      <a:pt x="155" y="92"/>
                      <a:pt x="155" y="92"/>
                    </a:cubicBezTo>
                    <a:cubicBezTo>
                      <a:pt x="155" y="92"/>
                      <a:pt x="147" y="95"/>
                      <a:pt x="140" y="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48"/>
              </a:p>
            </p:txBody>
          </p:sp>
          <p:sp>
            <p:nvSpPr>
              <p:cNvPr id="258" name="Freeform 30"/>
              <p:cNvSpPr>
                <a:spLocks/>
              </p:cNvSpPr>
              <p:nvPr/>
            </p:nvSpPr>
            <p:spPr bwMode="auto">
              <a:xfrm rot="18000000" flipH="1">
                <a:off x="5883314" y="2024310"/>
                <a:ext cx="866664" cy="304541"/>
              </a:xfrm>
              <a:custGeom>
                <a:avLst/>
                <a:gdLst>
                  <a:gd name="T0" fmla="*/ 118 w 273"/>
                  <a:gd name="T1" fmla="*/ 92 h 96"/>
                  <a:gd name="T2" fmla="*/ 11 w 273"/>
                  <a:gd name="T3" fmla="*/ 49 h 96"/>
                  <a:gd name="T4" fmla="*/ 15 w 273"/>
                  <a:gd name="T5" fmla="*/ 41 h 96"/>
                  <a:gd name="T6" fmla="*/ 122 w 273"/>
                  <a:gd name="T7" fmla="*/ 5 h 96"/>
                  <a:gd name="T8" fmla="*/ 148 w 273"/>
                  <a:gd name="T9" fmla="*/ 6 h 96"/>
                  <a:gd name="T10" fmla="*/ 251 w 273"/>
                  <a:gd name="T11" fmla="*/ 40 h 96"/>
                  <a:gd name="T12" fmla="*/ 253 w 273"/>
                  <a:gd name="T13" fmla="*/ 50 h 96"/>
                  <a:gd name="T14" fmla="*/ 135 w 273"/>
                  <a:gd name="T15" fmla="*/ 92 h 96"/>
                  <a:gd name="T16" fmla="*/ 118 w 273"/>
                  <a:gd name="T17" fmla="*/ 9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3" h="96">
                    <a:moveTo>
                      <a:pt x="118" y="92"/>
                    </a:move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0" y="47"/>
                      <a:pt x="15" y="41"/>
                    </a:cubicBezTo>
                    <a:cubicBezTo>
                      <a:pt x="122" y="5"/>
                      <a:pt x="122" y="5"/>
                      <a:pt x="122" y="5"/>
                    </a:cubicBezTo>
                    <a:cubicBezTo>
                      <a:pt x="122" y="5"/>
                      <a:pt x="136" y="0"/>
                      <a:pt x="148" y="6"/>
                    </a:cubicBezTo>
                    <a:cubicBezTo>
                      <a:pt x="251" y="40"/>
                      <a:pt x="251" y="40"/>
                      <a:pt x="251" y="40"/>
                    </a:cubicBezTo>
                    <a:cubicBezTo>
                      <a:pt x="251" y="40"/>
                      <a:pt x="273" y="46"/>
                      <a:pt x="253" y="50"/>
                    </a:cubicBezTo>
                    <a:cubicBezTo>
                      <a:pt x="135" y="92"/>
                      <a:pt x="135" y="92"/>
                      <a:pt x="135" y="92"/>
                    </a:cubicBezTo>
                    <a:cubicBezTo>
                      <a:pt x="135" y="92"/>
                      <a:pt x="126" y="96"/>
                      <a:pt x="118" y="9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48"/>
              </a:p>
            </p:txBody>
          </p:sp>
          <p:sp>
            <p:nvSpPr>
              <p:cNvPr id="259" name="Freeform 31"/>
              <p:cNvSpPr>
                <a:spLocks/>
              </p:cNvSpPr>
              <p:nvPr/>
            </p:nvSpPr>
            <p:spPr bwMode="auto">
              <a:xfrm rot="18000000" flipH="1">
                <a:off x="5528747" y="2369735"/>
                <a:ext cx="823734" cy="266977"/>
              </a:xfrm>
              <a:custGeom>
                <a:avLst/>
                <a:gdLst>
                  <a:gd name="T0" fmla="*/ 119 w 259"/>
                  <a:gd name="T1" fmla="*/ 80 h 84"/>
                  <a:gd name="T2" fmla="*/ 13 w 259"/>
                  <a:gd name="T3" fmla="*/ 45 h 84"/>
                  <a:gd name="T4" fmla="*/ 15 w 259"/>
                  <a:gd name="T5" fmla="*/ 38 h 84"/>
                  <a:gd name="T6" fmla="*/ 113 w 259"/>
                  <a:gd name="T7" fmla="*/ 5 h 84"/>
                  <a:gd name="T8" fmla="*/ 131 w 259"/>
                  <a:gd name="T9" fmla="*/ 4 h 84"/>
                  <a:gd name="T10" fmla="*/ 238 w 259"/>
                  <a:gd name="T11" fmla="*/ 34 h 84"/>
                  <a:gd name="T12" fmla="*/ 240 w 259"/>
                  <a:gd name="T13" fmla="*/ 41 h 84"/>
                  <a:gd name="T14" fmla="*/ 141 w 259"/>
                  <a:gd name="T15" fmla="*/ 78 h 84"/>
                  <a:gd name="T16" fmla="*/ 119 w 259"/>
                  <a:gd name="T17" fmla="*/ 8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9" h="84">
                    <a:moveTo>
                      <a:pt x="119" y="80"/>
                    </a:moveTo>
                    <a:cubicBezTo>
                      <a:pt x="13" y="45"/>
                      <a:pt x="13" y="45"/>
                      <a:pt x="13" y="45"/>
                    </a:cubicBezTo>
                    <a:cubicBezTo>
                      <a:pt x="13" y="45"/>
                      <a:pt x="0" y="42"/>
                      <a:pt x="15" y="38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5"/>
                      <a:pt x="122" y="0"/>
                      <a:pt x="131" y="4"/>
                    </a:cubicBezTo>
                    <a:cubicBezTo>
                      <a:pt x="238" y="34"/>
                      <a:pt x="238" y="34"/>
                      <a:pt x="238" y="34"/>
                    </a:cubicBezTo>
                    <a:cubicBezTo>
                      <a:pt x="238" y="34"/>
                      <a:pt x="259" y="37"/>
                      <a:pt x="240" y="41"/>
                    </a:cubicBezTo>
                    <a:cubicBezTo>
                      <a:pt x="141" y="78"/>
                      <a:pt x="141" y="78"/>
                      <a:pt x="141" y="78"/>
                    </a:cubicBezTo>
                    <a:cubicBezTo>
                      <a:pt x="141" y="78"/>
                      <a:pt x="130" y="84"/>
                      <a:pt x="119" y="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vert="horz" wrap="square" lIns="68474" tIns="34237" rIns="68474" bIns="34237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48"/>
              </a:p>
            </p:txBody>
          </p:sp>
        </p:grpSp>
      </p:grpSp>
      <p:sp>
        <p:nvSpPr>
          <p:cNvPr id="33" name="Freeform 32"/>
          <p:cNvSpPr/>
          <p:nvPr/>
        </p:nvSpPr>
        <p:spPr bwMode="auto">
          <a:xfrm>
            <a:off x="381000" y="1711709"/>
            <a:ext cx="2308500" cy="2062491"/>
          </a:xfrm>
          <a:custGeom>
            <a:avLst/>
            <a:gdLst>
              <a:gd name="connsiteX0" fmla="*/ 0 w 1946148"/>
              <a:gd name="connsiteY0" fmla="*/ 0 h 1930634"/>
              <a:gd name="connsiteX1" fmla="*/ 1946148 w 1946148"/>
              <a:gd name="connsiteY1" fmla="*/ 0 h 1930634"/>
              <a:gd name="connsiteX2" fmla="*/ 1946148 w 1946148"/>
              <a:gd name="connsiteY2" fmla="*/ 1930634 h 1930634"/>
              <a:gd name="connsiteX3" fmla="*/ 0 w 1946148"/>
              <a:gd name="connsiteY3" fmla="*/ 1930634 h 193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6148" h="1930634">
                <a:moveTo>
                  <a:pt x="0" y="0"/>
                </a:moveTo>
                <a:lnTo>
                  <a:pt x="1946148" y="0"/>
                </a:lnTo>
                <a:lnTo>
                  <a:pt x="1946148" y="1930634"/>
                </a:lnTo>
                <a:lnTo>
                  <a:pt x="0" y="19306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 bwMode="auto">
          <a:xfrm>
            <a:off x="381000" y="4056934"/>
            <a:ext cx="1600200" cy="587586"/>
          </a:xfrm>
          <a:custGeom>
            <a:avLst/>
            <a:gdLst>
              <a:gd name="connsiteX0" fmla="*/ 0 w 1946148"/>
              <a:gd name="connsiteY0" fmla="*/ 0 h 587586"/>
              <a:gd name="connsiteX1" fmla="*/ 1946148 w 1946148"/>
              <a:gd name="connsiteY1" fmla="*/ 0 h 587586"/>
              <a:gd name="connsiteX2" fmla="*/ 1946148 w 1946148"/>
              <a:gd name="connsiteY2" fmla="*/ 587586 h 587586"/>
              <a:gd name="connsiteX3" fmla="*/ 0 w 1946148"/>
              <a:gd name="connsiteY3" fmla="*/ 587586 h 587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6148" h="587586">
                <a:moveTo>
                  <a:pt x="0" y="0"/>
                </a:moveTo>
                <a:lnTo>
                  <a:pt x="1946148" y="0"/>
                </a:lnTo>
                <a:lnTo>
                  <a:pt x="1946148" y="587586"/>
                </a:lnTo>
                <a:lnTo>
                  <a:pt x="0" y="5875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35" name="Freeform 34"/>
          <p:cNvSpPr/>
          <p:nvPr/>
        </p:nvSpPr>
        <p:spPr bwMode="auto">
          <a:xfrm>
            <a:off x="381000" y="1521135"/>
            <a:ext cx="2308934" cy="455432"/>
          </a:xfrm>
          <a:custGeom>
            <a:avLst/>
            <a:gdLst>
              <a:gd name="connsiteX0" fmla="*/ 0 w 1946148"/>
              <a:gd name="connsiteY0" fmla="*/ 0 h 455432"/>
              <a:gd name="connsiteX1" fmla="*/ 1946148 w 1946148"/>
              <a:gd name="connsiteY1" fmla="*/ 0 h 455432"/>
              <a:gd name="connsiteX2" fmla="*/ 1946148 w 1946148"/>
              <a:gd name="connsiteY2" fmla="*/ 455432 h 455432"/>
              <a:gd name="connsiteX3" fmla="*/ 0 w 1946148"/>
              <a:gd name="connsiteY3" fmla="*/ 455432 h 455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6148" h="455432">
                <a:moveTo>
                  <a:pt x="0" y="0"/>
                </a:moveTo>
                <a:lnTo>
                  <a:pt x="1946148" y="0"/>
                </a:lnTo>
                <a:lnTo>
                  <a:pt x="1946148" y="455432"/>
                </a:lnTo>
                <a:lnTo>
                  <a:pt x="0" y="455432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36" name="Freeform 35"/>
          <p:cNvSpPr/>
          <p:nvPr/>
        </p:nvSpPr>
        <p:spPr bwMode="auto">
          <a:xfrm>
            <a:off x="381000" y="3774202"/>
            <a:ext cx="2308500" cy="870319"/>
          </a:xfrm>
          <a:custGeom>
            <a:avLst/>
            <a:gdLst>
              <a:gd name="connsiteX0" fmla="*/ 0 w 1946148"/>
              <a:gd name="connsiteY0" fmla="*/ 0 h 290603"/>
              <a:gd name="connsiteX1" fmla="*/ 1946148 w 1946148"/>
              <a:gd name="connsiteY1" fmla="*/ 0 h 290603"/>
              <a:gd name="connsiteX2" fmla="*/ 1946148 w 1946148"/>
              <a:gd name="connsiteY2" fmla="*/ 290603 h 290603"/>
              <a:gd name="connsiteX3" fmla="*/ 0 w 1946148"/>
              <a:gd name="connsiteY3" fmla="*/ 290603 h 290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6148" h="290603">
                <a:moveTo>
                  <a:pt x="0" y="0"/>
                </a:moveTo>
                <a:lnTo>
                  <a:pt x="1946148" y="0"/>
                </a:lnTo>
                <a:lnTo>
                  <a:pt x="1946148" y="290603"/>
                </a:lnTo>
                <a:lnTo>
                  <a:pt x="0" y="290603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b="1" dirty="0">
              <a:solidFill>
                <a:srgbClr val="FFFFFF"/>
              </a:solidFill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2" name="Freeform 51"/>
          <p:cNvSpPr/>
          <p:nvPr/>
        </p:nvSpPr>
        <p:spPr bwMode="auto">
          <a:xfrm>
            <a:off x="3053157" y="1711709"/>
            <a:ext cx="2308500" cy="2062491"/>
          </a:xfrm>
          <a:custGeom>
            <a:avLst/>
            <a:gdLst>
              <a:gd name="connsiteX0" fmla="*/ 0 w 1946148"/>
              <a:gd name="connsiteY0" fmla="*/ 0 h 1930634"/>
              <a:gd name="connsiteX1" fmla="*/ 1946148 w 1946148"/>
              <a:gd name="connsiteY1" fmla="*/ 0 h 1930634"/>
              <a:gd name="connsiteX2" fmla="*/ 1946148 w 1946148"/>
              <a:gd name="connsiteY2" fmla="*/ 1930634 h 1930634"/>
              <a:gd name="connsiteX3" fmla="*/ 0 w 1946148"/>
              <a:gd name="connsiteY3" fmla="*/ 1930634 h 193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6148" h="1930634">
                <a:moveTo>
                  <a:pt x="0" y="0"/>
                </a:moveTo>
                <a:lnTo>
                  <a:pt x="1946148" y="0"/>
                </a:lnTo>
                <a:lnTo>
                  <a:pt x="1946148" y="1930634"/>
                </a:lnTo>
                <a:lnTo>
                  <a:pt x="0" y="193063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 bwMode="auto">
          <a:xfrm>
            <a:off x="3778438" y="4056934"/>
            <a:ext cx="1600200" cy="587586"/>
          </a:xfrm>
          <a:custGeom>
            <a:avLst/>
            <a:gdLst>
              <a:gd name="connsiteX0" fmla="*/ 0 w 1946148"/>
              <a:gd name="connsiteY0" fmla="*/ 0 h 587586"/>
              <a:gd name="connsiteX1" fmla="*/ 1946148 w 1946148"/>
              <a:gd name="connsiteY1" fmla="*/ 0 h 587586"/>
              <a:gd name="connsiteX2" fmla="*/ 1946148 w 1946148"/>
              <a:gd name="connsiteY2" fmla="*/ 587586 h 587586"/>
              <a:gd name="connsiteX3" fmla="*/ 0 w 1946148"/>
              <a:gd name="connsiteY3" fmla="*/ 587586 h 587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6148" h="587586">
                <a:moveTo>
                  <a:pt x="0" y="0"/>
                </a:moveTo>
                <a:lnTo>
                  <a:pt x="1946148" y="0"/>
                </a:lnTo>
                <a:lnTo>
                  <a:pt x="1946148" y="587586"/>
                </a:lnTo>
                <a:lnTo>
                  <a:pt x="0" y="5875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54" name="Freeform 53"/>
          <p:cNvSpPr/>
          <p:nvPr/>
        </p:nvSpPr>
        <p:spPr bwMode="auto">
          <a:xfrm>
            <a:off x="3053157" y="1521135"/>
            <a:ext cx="2308500" cy="455432"/>
          </a:xfrm>
          <a:custGeom>
            <a:avLst/>
            <a:gdLst>
              <a:gd name="connsiteX0" fmla="*/ 0 w 1946148"/>
              <a:gd name="connsiteY0" fmla="*/ 0 h 455432"/>
              <a:gd name="connsiteX1" fmla="*/ 1946148 w 1946148"/>
              <a:gd name="connsiteY1" fmla="*/ 0 h 455432"/>
              <a:gd name="connsiteX2" fmla="*/ 1946148 w 1946148"/>
              <a:gd name="connsiteY2" fmla="*/ 455432 h 455432"/>
              <a:gd name="connsiteX3" fmla="*/ 0 w 1946148"/>
              <a:gd name="connsiteY3" fmla="*/ 455432 h 455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6148" h="455432">
                <a:moveTo>
                  <a:pt x="0" y="0"/>
                </a:moveTo>
                <a:lnTo>
                  <a:pt x="1946148" y="0"/>
                </a:lnTo>
                <a:lnTo>
                  <a:pt x="1946148" y="455432"/>
                </a:lnTo>
                <a:lnTo>
                  <a:pt x="0" y="455432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Maintenance</a:t>
            </a:r>
          </a:p>
        </p:txBody>
      </p:sp>
      <p:sp>
        <p:nvSpPr>
          <p:cNvPr id="55" name="Freeform 54"/>
          <p:cNvSpPr/>
          <p:nvPr/>
        </p:nvSpPr>
        <p:spPr bwMode="auto">
          <a:xfrm>
            <a:off x="3053157" y="3774202"/>
            <a:ext cx="2308500" cy="870319"/>
          </a:xfrm>
          <a:custGeom>
            <a:avLst/>
            <a:gdLst>
              <a:gd name="connsiteX0" fmla="*/ 0 w 1946148"/>
              <a:gd name="connsiteY0" fmla="*/ 0 h 290603"/>
              <a:gd name="connsiteX1" fmla="*/ 1946148 w 1946148"/>
              <a:gd name="connsiteY1" fmla="*/ 0 h 290603"/>
              <a:gd name="connsiteX2" fmla="*/ 1946148 w 1946148"/>
              <a:gd name="connsiteY2" fmla="*/ 290603 h 290603"/>
              <a:gd name="connsiteX3" fmla="*/ 0 w 1946148"/>
              <a:gd name="connsiteY3" fmla="*/ 290603 h 290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6148" h="290603">
                <a:moveTo>
                  <a:pt x="0" y="0"/>
                </a:moveTo>
                <a:lnTo>
                  <a:pt x="1946148" y="0"/>
                </a:lnTo>
                <a:lnTo>
                  <a:pt x="1946148" y="290603"/>
                </a:lnTo>
                <a:lnTo>
                  <a:pt x="0" y="290603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600" b="1" dirty="0">
              <a:solidFill>
                <a:srgbClr val="FFFFFF"/>
              </a:solidFill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6" name="ZoneTexte 13"/>
          <p:cNvSpPr txBox="1"/>
          <p:nvPr/>
        </p:nvSpPr>
        <p:spPr>
          <a:xfrm>
            <a:off x="483804" y="2079408"/>
            <a:ext cx="2102893" cy="13226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8588" indent="-1285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75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Connecting to existing enterprise resource planning system avoids manual work</a:t>
            </a:r>
          </a:p>
          <a:p>
            <a:pPr marL="128588" indent="-1285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75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Allows real-time prediction of cancellation per booking</a:t>
            </a:r>
          </a:p>
          <a:p>
            <a:pPr marL="128588" indent="-1285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75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Real-time net demand</a:t>
            </a:r>
          </a:p>
        </p:txBody>
      </p:sp>
      <p:sp>
        <p:nvSpPr>
          <p:cNvPr id="69" name="ZoneTexte 13">
            <a:extLst>
              <a:ext uri="{FF2B5EF4-FFF2-40B4-BE49-F238E27FC236}">
                <a16:creationId xmlns:a16="http://schemas.microsoft.com/office/drawing/2014/main" id="{DD521F15-AAD4-4D62-B1D7-4D539CDF032E}"/>
              </a:ext>
            </a:extLst>
          </p:cNvPr>
          <p:cNvSpPr txBox="1"/>
          <p:nvPr/>
        </p:nvSpPr>
        <p:spPr>
          <a:xfrm>
            <a:off x="3155961" y="2079409"/>
            <a:ext cx="2102893" cy="1097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8588" indent="-1285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75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New training after large amounts of new data is collected</a:t>
            </a:r>
          </a:p>
          <a:p>
            <a:pPr marL="128588" indent="-1285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975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Short validation cycles after deployment to ensure model is correctly predicting cancellations</a:t>
            </a:r>
          </a:p>
        </p:txBody>
      </p:sp>
      <p:pic>
        <p:nvPicPr>
          <p:cNvPr id="7" name="Graphic 6" descr="Tools">
            <a:extLst>
              <a:ext uri="{FF2B5EF4-FFF2-40B4-BE49-F238E27FC236}">
                <a16:creationId xmlns:a16="http://schemas.microsoft.com/office/drawing/2014/main" id="{96DE2CB4-033C-4932-99DF-419FFD95B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4507" y="3866461"/>
            <a:ext cx="685800" cy="685800"/>
          </a:xfrm>
          <a:prstGeom prst="rect">
            <a:avLst/>
          </a:prstGeom>
        </p:spPr>
      </p:pic>
      <p:pic>
        <p:nvPicPr>
          <p:cNvPr id="9" name="Graphic 8" descr="Checklist">
            <a:extLst>
              <a:ext uri="{FF2B5EF4-FFF2-40B4-BE49-F238E27FC236}">
                <a16:creationId xmlns:a16="http://schemas.microsoft.com/office/drawing/2014/main" id="{3B4B1DD4-4712-4779-A6A4-03AE46A85F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2350" y="3866461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3940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3"/>
          <p:cNvSpPr txBox="1">
            <a:spLocks/>
          </p:cNvSpPr>
          <p:nvPr/>
        </p:nvSpPr>
        <p:spPr>
          <a:xfrm>
            <a:off x="1" y="295149"/>
            <a:ext cx="9143999" cy="503662"/>
          </a:xfrm>
          <a:prstGeom prst="rect">
            <a:avLst/>
          </a:prstGeom>
        </p:spPr>
        <p:txBody>
          <a:bodyPr lIns="0" rIns="0" bIns="0" anchor="ctr"/>
          <a:lstStyle>
            <a:lvl1pPr algn="ctr" defTabSz="914377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Future improvements</a:t>
            </a:r>
          </a:p>
        </p:txBody>
      </p:sp>
      <p:sp>
        <p:nvSpPr>
          <p:cNvPr id="16" name="Rectangle 39">
            <a:extLst>
              <a:ext uri="{FF2B5EF4-FFF2-40B4-BE49-F238E27FC236}">
                <a16:creationId xmlns:a16="http://schemas.microsoft.com/office/drawing/2014/main" id="{248BBDBC-D3BC-8B49-94F2-5C06FC6776A4}"/>
              </a:ext>
            </a:extLst>
          </p:cNvPr>
          <p:cNvSpPr/>
          <p:nvPr/>
        </p:nvSpPr>
        <p:spPr>
          <a:xfrm flipH="1">
            <a:off x="3914446" y="854110"/>
            <a:ext cx="1243797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200">
                <a:ln w="3175">
                  <a:noFill/>
                  <a:prstDash val="sysDot"/>
                </a:ln>
                <a:solidFill>
                  <a:schemeClr val="bg1">
                    <a:lumMod val="65000"/>
                  </a:schemeClr>
                </a:solidFill>
              </a:rPr>
              <a:t>Palm &amp; Company</a:t>
            </a:r>
          </a:p>
        </p:txBody>
      </p:sp>
      <p:sp>
        <p:nvSpPr>
          <p:cNvPr id="21" name="Pentagon 3">
            <a:extLst>
              <a:ext uri="{FF2B5EF4-FFF2-40B4-BE49-F238E27FC236}">
                <a16:creationId xmlns:a16="http://schemas.microsoft.com/office/drawing/2014/main" id="{F988992A-F23F-4CBF-9E69-5394D2A85467}"/>
              </a:ext>
            </a:extLst>
          </p:cNvPr>
          <p:cNvSpPr/>
          <p:nvPr/>
        </p:nvSpPr>
        <p:spPr bwMode="auto">
          <a:xfrm>
            <a:off x="387820" y="1919002"/>
            <a:ext cx="8368363" cy="457200"/>
          </a:xfrm>
          <a:prstGeom prst="homePlat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9" name="Oval 27">
            <a:extLst>
              <a:ext uri="{FF2B5EF4-FFF2-40B4-BE49-F238E27FC236}">
                <a16:creationId xmlns:a16="http://schemas.microsoft.com/office/drawing/2014/main" id="{3D561F2A-D1B7-468A-B4C3-A78D8617A66C}"/>
              </a:ext>
            </a:extLst>
          </p:cNvPr>
          <p:cNvSpPr/>
          <p:nvPr/>
        </p:nvSpPr>
        <p:spPr bwMode="auto">
          <a:xfrm>
            <a:off x="6899194" y="1830871"/>
            <a:ext cx="608750" cy="60875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5" name="TextBox 85">
            <a:extLst>
              <a:ext uri="{FF2B5EF4-FFF2-40B4-BE49-F238E27FC236}">
                <a16:creationId xmlns:a16="http://schemas.microsoft.com/office/drawing/2014/main" id="{01943803-59BC-4E9E-8BD6-8E92FF1445C8}"/>
              </a:ext>
            </a:extLst>
          </p:cNvPr>
          <p:cNvSpPr txBox="1"/>
          <p:nvPr/>
        </p:nvSpPr>
        <p:spPr>
          <a:xfrm>
            <a:off x="6139730" y="2911067"/>
            <a:ext cx="2223390" cy="1400383"/>
          </a:xfrm>
          <a:prstGeom prst="rect">
            <a:avLst/>
          </a:prstGeom>
          <a:noFill/>
        </p:spPr>
        <p:txBody>
          <a:bodyPr wrap="square" lIns="91440" tIns="0" rIns="9144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Additional Transformations and Hyperparameter Tuning</a:t>
            </a:r>
          </a:p>
          <a:p>
            <a:pPr algn="ctr">
              <a:spcBef>
                <a:spcPts val="600"/>
              </a:spcBef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testing of new transformations and other hyperparameter tuning could translate to better results.</a:t>
            </a:r>
          </a:p>
        </p:txBody>
      </p:sp>
      <p:cxnSp>
        <p:nvCxnSpPr>
          <p:cNvPr id="95" name="Straight Connector 36">
            <a:extLst>
              <a:ext uri="{FF2B5EF4-FFF2-40B4-BE49-F238E27FC236}">
                <a16:creationId xmlns:a16="http://schemas.microsoft.com/office/drawing/2014/main" id="{BD895D8D-3437-4BA0-AC81-5C96859E2FBA}"/>
              </a:ext>
            </a:extLst>
          </p:cNvPr>
          <p:cNvCxnSpPr>
            <a:cxnSpLocks/>
          </p:cNvCxnSpPr>
          <p:nvPr/>
        </p:nvCxnSpPr>
        <p:spPr>
          <a:xfrm>
            <a:off x="7183077" y="2435589"/>
            <a:ext cx="0" cy="40761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37">
            <a:extLst>
              <a:ext uri="{FF2B5EF4-FFF2-40B4-BE49-F238E27FC236}">
                <a16:creationId xmlns:a16="http://schemas.microsoft.com/office/drawing/2014/main" id="{F35A7A22-E067-4619-B923-82CE6ACBB192}"/>
              </a:ext>
            </a:extLst>
          </p:cNvPr>
          <p:cNvCxnSpPr/>
          <p:nvPr/>
        </p:nvCxnSpPr>
        <p:spPr>
          <a:xfrm flipH="1">
            <a:off x="6743616" y="2843205"/>
            <a:ext cx="914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35">
            <a:extLst>
              <a:ext uri="{FF2B5EF4-FFF2-40B4-BE49-F238E27FC236}">
                <a16:creationId xmlns:a16="http://schemas.microsoft.com/office/drawing/2014/main" id="{59CCAB22-84B9-42FB-8E42-AB8505946A77}"/>
              </a:ext>
            </a:extLst>
          </p:cNvPr>
          <p:cNvSpPr/>
          <p:nvPr/>
        </p:nvSpPr>
        <p:spPr bwMode="auto">
          <a:xfrm>
            <a:off x="4883263" y="1843228"/>
            <a:ext cx="608750" cy="608750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4" name="Group 88">
            <a:extLst>
              <a:ext uri="{FF2B5EF4-FFF2-40B4-BE49-F238E27FC236}">
                <a16:creationId xmlns:a16="http://schemas.microsoft.com/office/drawing/2014/main" id="{281659A1-B245-4802-BC47-509267982509}"/>
              </a:ext>
            </a:extLst>
          </p:cNvPr>
          <p:cNvGrpSpPr/>
          <p:nvPr/>
        </p:nvGrpSpPr>
        <p:grpSpPr>
          <a:xfrm>
            <a:off x="4730438" y="2435589"/>
            <a:ext cx="914400" cy="407617"/>
            <a:chOff x="4114801" y="3383333"/>
            <a:chExt cx="914400" cy="407617"/>
          </a:xfrm>
        </p:grpSpPr>
        <p:cxnSp>
          <p:nvCxnSpPr>
            <p:cNvPr id="45" name="Straight Connector 36">
              <a:extLst>
                <a:ext uri="{FF2B5EF4-FFF2-40B4-BE49-F238E27FC236}">
                  <a16:creationId xmlns:a16="http://schemas.microsoft.com/office/drawing/2014/main" id="{B00294D5-0FE8-4750-9926-AAA5FDBF9F92}"/>
                </a:ext>
              </a:extLst>
            </p:cNvPr>
            <p:cNvCxnSpPr>
              <a:cxnSpLocks/>
            </p:cNvCxnSpPr>
            <p:nvPr/>
          </p:nvCxnSpPr>
          <p:spPr>
            <a:xfrm>
              <a:off x="4554262" y="3383333"/>
              <a:ext cx="0" cy="40761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37">
              <a:extLst>
                <a:ext uri="{FF2B5EF4-FFF2-40B4-BE49-F238E27FC236}">
                  <a16:creationId xmlns:a16="http://schemas.microsoft.com/office/drawing/2014/main" id="{E800E90C-5003-4C34-BDAA-AD383E95F629}"/>
                </a:ext>
              </a:extLst>
            </p:cNvPr>
            <p:cNvCxnSpPr/>
            <p:nvPr/>
          </p:nvCxnSpPr>
          <p:spPr>
            <a:xfrm flipH="1">
              <a:off x="4114801" y="3790950"/>
              <a:ext cx="9144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3">
            <a:extLst>
              <a:ext uri="{FF2B5EF4-FFF2-40B4-BE49-F238E27FC236}">
                <a16:creationId xmlns:a16="http://schemas.microsoft.com/office/drawing/2014/main" id="{FBA66AC8-8C2B-4AC6-806B-3ACF40FC1D68}"/>
              </a:ext>
            </a:extLst>
          </p:cNvPr>
          <p:cNvSpPr txBox="1"/>
          <p:nvPr/>
        </p:nvSpPr>
        <p:spPr>
          <a:xfrm>
            <a:off x="4287547" y="2911067"/>
            <a:ext cx="1855217" cy="1046440"/>
          </a:xfrm>
          <a:prstGeom prst="rect">
            <a:avLst/>
          </a:prstGeom>
          <a:noFill/>
        </p:spPr>
        <p:txBody>
          <a:bodyPr wrap="square" lIns="91440" tIns="0" rIns="9144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3"/>
                </a:solidFill>
              </a:rPr>
              <a:t>Different Models</a:t>
            </a:r>
          </a:p>
          <a:p>
            <a:pPr algn="ctr">
              <a:spcBef>
                <a:spcPts val="600"/>
              </a:spcBef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testing of different models could provide better results.</a:t>
            </a:r>
          </a:p>
          <a:p>
            <a:pPr algn="ctr">
              <a:spcBef>
                <a:spcPts val="600"/>
              </a:spcBef>
            </a:pP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7" name="Oval 39">
            <a:extLst>
              <a:ext uri="{FF2B5EF4-FFF2-40B4-BE49-F238E27FC236}">
                <a16:creationId xmlns:a16="http://schemas.microsoft.com/office/drawing/2014/main" id="{13BE8350-B34F-4D59-9A4E-C375463E8F4B}"/>
              </a:ext>
            </a:extLst>
          </p:cNvPr>
          <p:cNvSpPr/>
          <p:nvPr/>
        </p:nvSpPr>
        <p:spPr bwMode="auto">
          <a:xfrm>
            <a:off x="3018255" y="1810450"/>
            <a:ext cx="608750" cy="608750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8" name="Group 87">
            <a:extLst>
              <a:ext uri="{FF2B5EF4-FFF2-40B4-BE49-F238E27FC236}">
                <a16:creationId xmlns:a16="http://schemas.microsoft.com/office/drawing/2014/main" id="{C9D42356-5C10-4C8B-8DC5-1983372F962B}"/>
              </a:ext>
            </a:extLst>
          </p:cNvPr>
          <p:cNvGrpSpPr/>
          <p:nvPr/>
        </p:nvGrpSpPr>
        <p:grpSpPr>
          <a:xfrm>
            <a:off x="2865430" y="2430138"/>
            <a:ext cx="914400" cy="418519"/>
            <a:chOff x="2702349" y="3372431"/>
            <a:chExt cx="914400" cy="418519"/>
          </a:xfrm>
        </p:grpSpPr>
        <p:cxnSp>
          <p:nvCxnSpPr>
            <p:cNvPr id="49" name="Straight Connector 40">
              <a:extLst>
                <a:ext uri="{FF2B5EF4-FFF2-40B4-BE49-F238E27FC236}">
                  <a16:creationId xmlns:a16="http://schemas.microsoft.com/office/drawing/2014/main" id="{EDC0FE17-2EE1-4193-A1E5-8B6A60659E79}"/>
                </a:ext>
              </a:extLst>
            </p:cNvPr>
            <p:cNvCxnSpPr>
              <a:cxnSpLocks/>
            </p:cNvCxnSpPr>
            <p:nvPr/>
          </p:nvCxnSpPr>
          <p:spPr>
            <a:xfrm>
              <a:off x="3162299" y="3372431"/>
              <a:ext cx="0" cy="40761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1">
              <a:extLst>
                <a:ext uri="{FF2B5EF4-FFF2-40B4-BE49-F238E27FC236}">
                  <a16:creationId xmlns:a16="http://schemas.microsoft.com/office/drawing/2014/main" id="{36E2B39A-65E2-4BB1-A355-EBF7154BF4A2}"/>
                </a:ext>
              </a:extLst>
            </p:cNvPr>
            <p:cNvCxnSpPr/>
            <p:nvPr/>
          </p:nvCxnSpPr>
          <p:spPr>
            <a:xfrm flipH="1">
              <a:off x="2702349" y="3790950"/>
              <a:ext cx="9144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2">
            <a:extLst>
              <a:ext uri="{FF2B5EF4-FFF2-40B4-BE49-F238E27FC236}">
                <a16:creationId xmlns:a16="http://schemas.microsoft.com/office/drawing/2014/main" id="{8448DC6A-46CE-431F-AD4E-311008E2D620}"/>
              </a:ext>
            </a:extLst>
          </p:cNvPr>
          <p:cNvSpPr txBox="1"/>
          <p:nvPr/>
        </p:nvSpPr>
        <p:spPr>
          <a:xfrm>
            <a:off x="2376095" y="2911067"/>
            <a:ext cx="1914487" cy="1384995"/>
          </a:xfrm>
          <a:prstGeom prst="rect">
            <a:avLst/>
          </a:prstGeom>
          <a:noFill/>
        </p:spPr>
        <p:txBody>
          <a:bodyPr wrap="square" lIns="91440" tIns="0" rIns="9144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</a:rPr>
              <a:t>Additional Features</a:t>
            </a:r>
          </a:p>
          <a:p>
            <a:pPr algn="ctr">
              <a:spcBef>
                <a:spcPts val="600"/>
              </a:spcBef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Additional features could also improve the model results. In particular, the readjustment of the Deposit Type feature.</a:t>
            </a:r>
          </a:p>
          <a:p>
            <a:pPr algn="ctr">
              <a:spcBef>
                <a:spcPts val="600"/>
              </a:spcBef>
            </a:pPr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C7A9D1-67B3-401B-991E-42FBDAA00BAB}"/>
              </a:ext>
            </a:extLst>
          </p:cNvPr>
          <p:cNvGrpSpPr/>
          <p:nvPr/>
        </p:nvGrpSpPr>
        <p:grpSpPr>
          <a:xfrm>
            <a:off x="780881" y="1843228"/>
            <a:ext cx="1600200" cy="2037335"/>
            <a:chOff x="1041175" y="2457637"/>
            <a:chExt cx="2133600" cy="2716446"/>
          </a:xfrm>
        </p:grpSpPr>
        <p:sp>
          <p:nvSpPr>
            <p:cNvPr id="81" name="TextBox 81">
              <a:extLst>
                <a:ext uri="{FF2B5EF4-FFF2-40B4-BE49-F238E27FC236}">
                  <a16:creationId xmlns:a16="http://schemas.microsoft.com/office/drawing/2014/main" id="{F47F0C61-F277-4EFA-AA52-2E83152FF5DC}"/>
                </a:ext>
              </a:extLst>
            </p:cNvPr>
            <p:cNvSpPr txBox="1"/>
            <p:nvPr/>
          </p:nvSpPr>
          <p:spPr>
            <a:xfrm>
              <a:off x="1041175" y="3881422"/>
              <a:ext cx="2133600" cy="1292661"/>
            </a:xfrm>
            <a:prstGeom prst="rect">
              <a:avLst/>
            </a:prstGeom>
            <a:noFill/>
          </p:spPr>
          <p:txBody>
            <a:bodyPr wrap="square" lIns="91440" tIns="0" rIns="9144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</a:rPr>
                <a:t>More Data</a:t>
              </a:r>
            </a:p>
            <a:p>
              <a:pPr algn="ctr">
                <a:spcBef>
                  <a:spcPts val="600"/>
                </a:spcBef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The use of a new datasets allows us to train the model with more data.</a:t>
              </a:r>
            </a:p>
          </p:txBody>
        </p:sp>
        <p:grpSp>
          <p:nvGrpSpPr>
            <p:cNvPr id="91" name="Group 87">
              <a:extLst>
                <a:ext uri="{FF2B5EF4-FFF2-40B4-BE49-F238E27FC236}">
                  <a16:creationId xmlns:a16="http://schemas.microsoft.com/office/drawing/2014/main" id="{C8C6A937-2965-4E2C-A923-8E0CFBB674CC}"/>
                </a:ext>
              </a:extLst>
            </p:cNvPr>
            <p:cNvGrpSpPr/>
            <p:nvPr/>
          </p:nvGrpSpPr>
          <p:grpSpPr>
            <a:xfrm>
              <a:off x="1527946" y="3240184"/>
              <a:ext cx="1219200" cy="558025"/>
              <a:chOff x="2702349" y="3372431"/>
              <a:chExt cx="914400" cy="418519"/>
            </a:xfrm>
          </p:grpSpPr>
          <p:cxnSp>
            <p:nvCxnSpPr>
              <p:cNvPr id="92" name="Straight Connector 40">
                <a:extLst>
                  <a:ext uri="{FF2B5EF4-FFF2-40B4-BE49-F238E27FC236}">
                    <a16:creationId xmlns:a16="http://schemas.microsoft.com/office/drawing/2014/main" id="{16A072F2-1A5C-4E56-90AC-0BF816CC5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2299" y="3372431"/>
                <a:ext cx="0" cy="40761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41">
                <a:extLst>
                  <a:ext uri="{FF2B5EF4-FFF2-40B4-BE49-F238E27FC236}">
                    <a16:creationId xmlns:a16="http://schemas.microsoft.com/office/drawing/2014/main" id="{ADB0D2C9-F06F-46D6-AE93-8B606AB13630}"/>
                  </a:ext>
                </a:extLst>
              </p:cNvPr>
              <p:cNvCxnSpPr/>
              <p:nvPr/>
            </p:nvCxnSpPr>
            <p:spPr>
              <a:xfrm flipH="1">
                <a:off x="2702349" y="3790950"/>
                <a:ext cx="9144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4">
              <a:extLst>
                <a:ext uri="{FF2B5EF4-FFF2-40B4-BE49-F238E27FC236}">
                  <a16:creationId xmlns:a16="http://schemas.microsoft.com/office/drawing/2014/main" id="{AC14539D-45B1-4E9D-844B-6A3E95D67CCE}"/>
                </a:ext>
              </a:extLst>
            </p:cNvPr>
            <p:cNvSpPr/>
            <p:nvPr/>
          </p:nvSpPr>
          <p:spPr bwMode="auto">
            <a:xfrm>
              <a:off x="1731712" y="2457637"/>
              <a:ext cx="811667" cy="811667"/>
            </a:xfrm>
            <a:prstGeom prst="ellipse">
              <a:avLst/>
            </a:prstGeom>
            <a:solidFill>
              <a:schemeClr val="accent1"/>
            </a:solidFill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Graphic 7" descr="Database">
              <a:extLst>
                <a:ext uri="{FF2B5EF4-FFF2-40B4-BE49-F238E27FC236}">
                  <a16:creationId xmlns:a16="http://schemas.microsoft.com/office/drawing/2014/main" id="{1CDDC73B-0B9C-495E-9768-227F7AB61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31545" y="2557470"/>
              <a:ext cx="612000" cy="612000"/>
            </a:xfrm>
            <a:prstGeom prst="rect">
              <a:avLst/>
            </a:prstGeom>
          </p:spPr>
        </p:pic>
      </p:grpSp>
      <p:pic>
        <p:nvPicPr>
          <p:cNvPr id="11" name="Graphic 10" descr="Table">
            <a:extLst>
              <a:ext uri="{FF2B5EF4-FFF2-40B4-BE49-F238E27FC236}">
                <a16:creationId xmlns:a16="http://schemas.microsoft.com/office/drawing/2014/main" id="{2F539260-82A3-47ED-B62E-9C7BEC808B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3129" y="1885325"/>
            <a:ext cx="459000" cy="459000"/>
          </a:xfrm>
          <a:prstGeom prst="rect">
            <a:avLst/>
          </a:prstGeom>
        </p:spPr>
      </p:pic>
      <p:pic>
        <p:nvPicPr>
          <p:cNvPr id="13" name="Graphic 12" descr="Puzzle">
            <a:extLst>
              <a:ext uri="{FF2B5EF4-FFF2-40B4-BE49-F238E27FC236}">
                <a16:creationId xmlns:a16="http://schemas.microsoft.com/office/drawing/2014/main" id="{B92749CC-8B33-49B5-A29B-BD2ACDF2B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8138" y="1918103"/>
            <a:ext cx="459000" cy="459000"/>
          </a:xfrm>
          <a:prstGeom prst="rect">
            <a:avLst/>
          </a:prstGeom>
        </p:spPr>
      </p:pic>
      <p:pic>
        <p:nvPicPr>
          <p:cNvPr id="15" name="Graphic 14" descr="Single gear">
            <a:extLst>
              <a:ext uri="{FF2B5EF4-FFF2-40B4-BE49-F238E27FC236}">
                <a16:creationId xmlns:a16="http://schemas.microsoft.com/office/drawing/2014/main" id="{4A154DD3-0415-4E21-AA7D-10E41405B5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74068" y="1905745"/>
            <a:ext cx="459000" cy="459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76B90E-D371-4B6A-B97D-D3BEFC8A73DB}"/>
              </a:ext>
            </a:extLst>
          </p:cNvPr>
          <p:cNvSpPr txBox="1"/>
          <p:nvPr/>
        </p:nvSpPr>
        <p:spPr>
          <a:xfrm>
            <a:off x="1465018" y="1337995"/>
            <a:ext cx="156966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Data</a:t>
            </a:r>
            <a:r>
              <a:rPr lang="pt-PT" sz="1350" dirty="0"/>
              <a:t> </a:t>
            </a:r>
            <a:r>
              <a:rPr lang="pt-PT" sz="13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Constraints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77A4DF-1261-43E7-BF9F-74BEE432A756}"/>
              </a:ext>
            </a:extLst>
          </p:cNvPr>
          <p:cNvSpPr txBox="1"/>
          <p:nvPr/>
        </p:nvSpPr>
        <p:spPr>
          <a:xfrm>
            <a:off x="5526546" y="1363910"/>
            <a:ext cx="15953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Time</a:t>
            </a:r>
            <a:r>
              <a:rPr lang="pt-PT" sz="1350" dirty="0"/>
              <a:t> </a:t>
            </a:r>
            <a:r>
              <a:rPr lang="pt-PT" sz="13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Constraints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C2DE49D-B5DD-4887-B2A1-1EA3E605C081}"/>
              </a:ext>
            </a:extLst>
          </p:cNvPr>
          <p:cNvSpPr/>
          <p:nvPr/>
        </p:nvSpPr>
        <p:spPr>
          <a:xfrm>
            <a:off x="4361155" y="1634063"/>
            <a:ext cx="4061528" cy="27736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sz="135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E504BB0-0469-4083-A5D2-91D1E0C2C6AC}"/>
              </a:ext>
            </a:extLst>
          </p:cNvPr>
          <p:cNvSpPr/>
          <p:nvPr/>
        </p:nvSpPr>
        <p:spPr>
          <a:xfrm>
            <a:off x="219084" y="1634063"/>
            <a:ext cx="4061528" cy="27736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 sz="1350"/>
          </a:p>
        </p:txBody>
      </p:sp>
    </p:spTree>
    <p:extLst>
      <p:ext uri="{BB962C8B-B14F-4D97-AF65-F5344CB8AC3E}">
        <p14:creationId xmlns:p14="http://schemas.microsoft.com/office/powerpoint/2010/main" val="102149551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0"/>
          <p:cNvSpPr/>
          <p:nvPr/>
        </p:nvSpPr>
        <p:spPr bwMode="auto">
          <a:xfrm flipH="1">
            <a:off x="3607933" y="1964"/>
            <a:ext cx="2656800" cy="5143500"/>
          </a:xfrm>
          <a:custGeom>
            <a:avLst/>
            <a:gdLst>
              <a:gd name="connsiteX0" fmla="*/ 2063115 w 2655390"/>
              <a:gd name="connsiteY0" fmla="*/ 0 h 5143500"/>
              <a:gd name="connsiteX1" fmla="*/ 2655390 w 2655390"/>
              <a:gd name="connsiteY1" fmla="*/ 0 h 5143500"/>
              <a:gd name="connsiteX2" fmla="*/ 635398 w 2655390"/>
              <a:gd name="connsiteY2" fmla="*/ 5038166 h 5143500"/>
              <a:gd name="connsiteX3" fmla="*/ 592275 w 2655390"/>
              <a:gd name="connsiteY3" fmla="*/ 5143500 h 5143500"/>
              <a:gd name="connsiteX4" fmla="*/ 408008 w 2655390"/>
              <a:gd name="connsiteY4" fmla="*/ 5143500 h 5143500"/>
              <a:gd name="connsiteX5" fmla="*/ 118586 w 2655390"/>
              <a:gd name="connsiteY5" fmla="*/ 5143500 h 5143500"/>
              <a:gd name="connsiteX6" fmla="*/ 0 w 2655390"/>
              <a:gd name="connsiteY6" fmla="*/ 5143500 h 5143500"/>
              <a:gd name="connsiteX7" fmla="*/ 43123 w 2655390"/>
              <a:gd name="connsiteY7" fmla="*/ 5038166 h 5143500"/>
              <a:gd name="connsiteX8" fmla="*/ 2063115 w 2655390"/>
              <a:gd name="connsiteY8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5390" h="5143500">
                <a:moveTo>
                  <a:pt x="2063115" y="0"/>
                </a:moveTo>
                <a:lnTo>
                  <a:pt x="2655390" y="0"/>
                </a:lnTo>
                <a:lnTo>
                  <a:pt x="635398" y="5038166"/>
                </a:lnTo>
                <a:lnTo>
                  <a:pt x="592275" y="5143500"/>
                </a:lnTo>
                <a:lnTo>
                  <a:pt x="408008" y="5143500"/>
                </a:lnTo>
                <a:lnTo>
                  <a:pt x="118586" y="5143500"/>
                </a:lnTo>
                <a:lnTo>
                  <a:pt x="0" y="5143500"/>
                </a:lnTo>
                <a:lnTo>
                  <a:pt x="43123" y="5038166"/>
                </a:lnTo>
                <a:lnTo>
                  <a:pt x="2063115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2C2B46-8469-4DEF-8629-AD378FDF519E}"/>
              </a:ext>
            </a:extLst>
          </p:cNvPr>
          <p:cNvGrpSpPr/>
          <p:nvPr/>
        </p:nvGrpSpPr>
        <p:grpSpPr>
          <a:xfrm flipH="1">
            <a:off x="4194000" y="0"/>
            <a:ext cx="5811052" cy="5143500"/>
            <a:chOff x="-860824" y="0"/>
            <a:chExt cx="5809514" cy="5143500"/>
          </a:xfrm>
        </p:grpSpPr>
        <p:sp>
          <p:nvSpPr>
            <p:cNvPr id="26" name="Freeform 25"/>
            <p:cNvSpPr/>
            <p:nvPr/>
          </p:nvSpPr>
          <p:spPr bwMode="auto">
            <a:xfrm>
              <a:off x="0" y="0"/>
              <a:ext cx="4948690" cy="5143500"/>
            </a:xfrm>
            <a:custGeom>
              <a:avLst/>
              <a:gdLst>
                <a:gd name="connsiteX0" fmla="*/ 0 w 4948690"/>
                <a:gd name="connsiteY0" fmla="*/ 0 h 5143500"/>
                <a:gd name="connsiteX1" fmla="*/ 2037209 w 4948690"/>
                <a:gd name="connsiteY1" fmla="*/ 0 h 5143500"/>
                <a:gd name="connsiteX2" fmla="*/ 2133600 w 4948690"/>
                <a:gd name="connsiteY2" fmla="*/ 0 h 5143500"/>
                <a:gd name="connsiteX3" fmla="*/ 2559936 w 4948690"/>
                <a:gd name="connsiteY3" fmla="*/ 0 h 5143500"/>
                <a:gd name="connsiteX4" fmla="*/ 3147911 w 4948690"/>
                <a:gd name="connsiteY4" fmla="*/ 0 h 5143500"/>
                <a:gd name="connsiteX5" fmla="*/ 3740186 w 4948690"/>
                <a:gd name="connsiteY5" fmla="*/ 0 h 5143500"/>
                <a:gd name="connsiteX6" fmla="*/ 3987007 w 4948690"/>
                <a:gd name="connsiteY6" fmla="*/ 0 h 5143500"/>
                <a:gd name="connsiteX7" fmla="*/ 4516989 w 4948690"/>
                <a:gd name="connsiteY7" fmla="*/ 0 h 5143500"/>
                <a:gd name="connsiteX8" fmla="*/ 4948690 w 4948690"/>
                <a:gd name="connsiteY8" fmla="*/ 0 h 5143500"/>
                <a:gd name="connsiteX9" fmla="*/ 2928698 w 4948690"/>
                <a:gd name="connsiteY9" fmla="*/ 5038166 h 5143500"/>
                <a:gd name="connsiteX10" fmla="*/ 2885575 w 4948690"/>
                <a:gd name="connsiteY10" fmla="*/ 5143500 h 5143500"/>
                <a:gd name="connsiteX11" fmla="*/ 2701308 w 4948690"/>
                <a:gd name="connsiteY11" fmla="*/ 5143500 h 5143500"/>
                <a:gd name="connsiteX12" fmla="*/ 2453874 w 4948690"/>
                <a:gd name="connsiteY12" fmla="*/ 5143500 h 5143500"/>
                <a:gd name="connsiteX13" fmla="*/ 2411886 w 4948690"/>
                <a:gd name="connsiteY13" fmla="*/ 5143500 h 5143500"/>
                <a:gd name="connsiteX14" fmla="*/ 2293300 w 4948690"/>
                <a:gd name="connsiteY14" fmla="*/ 5143500 h 5143500"/>
                <a:gd name="connsiteX15" fmla="*/ 2269607 w 4948690"/>
                <a:gd name="connsiteY15" fmla="*/ 5143500 h 5143500"/>
                <a:gd name="connsiteX16" fmla="*/ 1980185 w 4948690"/>
                <a:gd name="connsiteY16" fmla="*/ 5143500 h 5143500"/>
                <a:gd name="connsiteX17" fmla="*/ 1923893 w 4948690"/>
                <a:gd name="connsiteY17" fmla="*/ 5143500 h 5143500"/>
                <a:gd name="connsiteX18" fmla="*/ 1861600 w 4948690"/>
                <a:gd name="connsiteY18" fmla="*/ 5143500 h 5143500"/>
                <a:gd name="connsiteX19" fmla="*/ 1739625 w 4948690"/>
                <a:gd name="connsiteY19" fmla="*/ 5143500 h 5143500"/>
                <a:gd name="connsiteX20" fmla="*/ 1677071 w 4948690"/>
                <a:gd name="connsiteY20" fmla="*/ 5143500 h 5143500"/>
                <a:gd name="connsiteX21" fmla="*/ 1492804 w 4948690"/>
                <a:gd name="connsiteY21" fmla="*/ 5143500 h 5143500"/>
                <a:gd name="connsiteX22" fmla="*/ 1450203 w 4948690"/>
                <a:gd name="connsiteY22" fmla="*/ 5143500 h 5143500"/>
                <a:gd name="connsiteX23" fmla="*/ 1331618 w 4948690"/>
                <a:gd name="connsiteY23" fmla="*/ 5143500 h 5143500"/>
                <a:gd name="connsiteX24" fmla="*/ 1203382 w 4948690"/>
                <a:gd name="connsiteY24" fmla="*/ 5143500 h 5143500"/>
                <a:gd name="connsiteX25" fmla="*/ 1089096 w 4948690"/>
                <a:gd name="connsiteY25" fmla="*/ 5143500 h 5143500"/>
                <a:gd name="connsiteX26" fmla="*/ 1084796 w 4948690"/>
                <a:gd name="connsiteY26" fmla="*/ 5143500 h 5143500"/>
                <a:gd name="connsiteX27" fmla="*/ 904829 w 4948690"/>
                <a:gd name="connsiteY27" fmla="*/ 5143500 h 5143500"/>
                <a:gd name="connsiteX28" fmla="*/ 615407 w 4948690"/>
                <a:gd name="connsiteY28" fmla="*/ 5143500 h 5143500"/>
                <a:gd name="connsiteX29" fmla="*/ 566370 w 4948690"/>
                <a:gd name="connsiteY29" fmla="*/ 5143500 h 5143500"/>
                <a:gd name="connsiteX30" fmla="*/ 496821 w 4948690"/>
                <a:gd name="connsiteY30" fmla="*/ 5143500 h 5143500"/>
                <a:gd name="connsiteX31" fmla="*/ 382103 w 4948690"/>
                <a:gd name="connsiteY31" fmla="*/ 5143500 h 5143500"/>
                <a:gd name="connsiteX32" fmla="*/ 92681 w 4948690"/>
                <a:gd name="connsiteY32" fmla="*/ 5143500 h 5143500"/>
                <a:gd name="connsiteX33" fmla="*/ 26393 w 4948690"/>
                <a:gd name="connsiteY33" fmla="*/ 5143500 h 5143500"/>
                <a:gd name="connsiteX34" fmla="*/ 0 w 4948690"/>
                <a:gd name="connsiteY34" fmla="*/ 5143500 h 5143500"/>
                <a:gd name="connsiteX35" fmla="*/ 0 w 4948690"/>
                <a:gd name="connsiteY35" fmla="*/ 2469327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48690" h="5143500">
                  <a:moveTo>
                    <a:pt x="0" y="0"/>
                  </a:moveTo>
                  <a:lnTo>
                    <a:pt x="2037209" y="0"/>
                  </a:lnTo>
                  <a:lnTo>
                    <a:pt x="2133600" y="0"/>
                  </a:lnTo>
                  <a:lnTo>
                    <a:pt x="2559936" y="0"/>
                  </a:lnTo>
                  <a:lnTo>
                    <a:pt x="3147911" y="0"/>
                  </a:lnTo>
                  <a:lnTo>
                    <a:pt x="3740186" y="0"/>
                  </a:lnTo>
                  <a:lnTo>
                    <a:pt x="3987007" y="0"/>
                  </a:lnTo>
                  <a:lnTo>
                    <a:pt x="4516989" y="0"/>
                  </a:lnTo>
                  <a:lnTo>
                    <a:pt x="4948690" y="0"/>
                  </a:lnTo>
                  <a:lnTo>
                    <a:pt x="2928698" y="5038166"/>
                  </a:lnTo>
                  <a:lnTo>
                    <a:pt x="2885575" y="5143500"/>
                  </a:lnTo>
                  <a:lnTo>
                    <a:pt x="2701308" y="5143500"/>
                  </a:lnTo>
                  <a:lnTo>
                    <a:pt x="2453874" y="5143500"/>
                  </a:lnTo>
                  <a:lnTo>
                    <a:pt x="2411886" y="5143500"/>
                  </a:lnTo>
                  <a:lnTo>
                    <a:pt x="2293300" y="5143500"/>
                  </a:lnTo>
                  <a:lnTo>
                    <a:pt x="2269607" y="5143500"/>
                  </a:lnTo>
                  <a:lnTo>
                    <a:pt x="1980185" y="5143500"/>
                  </a:lnTo>
                  <a:lnTo>
                    <a:pt x="1923893" y="5143500"/>
                  </a:lnTo>
                  <a:lnTo>
                    <a:pt x="1861600" y="5143500"/>
                  </a:lnTo>
                  <a:lnTo>
                    <a:pt x="1739625" y="5143500"/>
                  </a:lnTo>
                  <a:lnTo>
                    <a:pt x="1677071" y="5143500"/>
                  </a:lnTo>
                  <a:lnTo>
                    <a:pt x="1492804" y="5143500"/>
                  </a:lnTo>
                  <a:lnTo>
                    <a:pt x="1450203" y="5143500"/>
                  </a:lnTo>
                  <a:lnTo>
                    <a:pt x="1331618" y="5143500"/>
                  </a:lnTo>
                  <a:lnTo>
                    <a:pt x="1203382" y="5143500"/>
                  </a:lnTo>
                  <a:lnTo>
                    <a:pt x="1089096" y="5143500"/>
                  </a:lnTo>
                  <a:lnTo>
                    <a:pt x="1084796" y="5143500"/>
                  </a:lnTo>
                  <a:lnTo>
                    <a:pt x="904829" y="5143500"/>
                  </a:lnTo>
                  <a:lnTo>
                    <a:pt x="615407" y="5143500"/>
                  </a:lnTo>
                  <a:lnTo>
                    <a:pt x="566370" y="5143500"/>
                  </a:lnTo>
                  <a:lnTo>
                    <a:pt x="496821" y="5143500"/>
                  </a:lnTo>
                  <a:lnTo>
                    <a:pt x="382103" y="5143500"/>
                  </a:lnTo>
                  <a:lnTo>
                    <a:pt x="92681" y="5143500"/>
                  </a:lnTo>
                  <a:lnTo>
                    <a:pt x="26393" y="5143500"/>
                  </a:lnTo>
                  <a:lnTo>
                    <a:pt x="0" y="5143500"/>
                  </a:lnTo>
                  <a:lnTo>
                    <a:pt x="0" y="246932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80000"/>
                  </a:schemeClr>
                </a:gs>
                <a:gs pos="50000">
                  <a:schemeClr val="accent2">
                    <a:alpha val="80000"/>
                  </a:schemeClr>
                </a:gs>
                <a:gs pos="100000">
                  <a:schemeClr val="accent3">
                    <a:alpha val="80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-860824" y="2479654"/>
              <a:ext cx="2366207" cy="276999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r>
                <a:rPr lang="en-US" sz="1200" dirty="0">
                  <a:ln w="3175">
                    <a:noFill/>
                    <a:prstDash val="sysDot"/>
                  </a:ln>
                  <a:solidFill>
                    <a:schemeClr val="bg1"/>
                  </a:solidFill>
                </a:rPr>
                <a:t>Palm &amp; Company</a:t>
              </a: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BFF5AEDA-888F-411C-94AB-805B9B18BFEE}"/>
              </a:ext>
            </a:extLst>
          </p:cNvPr>
          <p:cNvSpPr/>
          <p:nvPr/>
        </p:nvSpPr>
        <p:spPr>
          <a:xfrm>
            <a:off x="3110198" y="305100"/>
            <a:ext cx="896442" cy="90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A15FA5-3AE7-4CB6-A687-D445A7464D44}"/>
              </a:ext>
            </a:extLst>
          </p:cNvPr>
          <p:cNvSpPr/>
          <p:nvPr/>
        </p:nvSpPr>
        <p:spPr>
          <a:xfrm>
            <a:off x="3645899" y="1513800"/>
            <a:ext cx="896442" cy="90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7AF5719-825E-45D8-8FD6-DB7CA1027C73}"/>
              </a:ext>
            </a:extLst>
          </p:cNvPr>
          <p:cNvSpPr/>
          <p:nvPr/>
        </p:nvSpPr>
        <p:spPr>
          <a:xfrm>
            <a:off x="4121192" y="2726100"/>
            <a:ext cx="896442" cy="90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8D50D5D-D601-4561-B998-264EF5B503AC}"/>
              </a:ext>
            </a:extLst>
          </p:cNvPr>
          <p:cNvSpPr/>
          <p:nvPr/>
        </p:nvSpPr>
        <p:spPr>
          <a:xfrm>
            <a:off x="4611256" y="3934800"/>
            <a:ext cx="896442" cy="90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014289-1759-4077-A87C-40754B08D002}"/>
              </a:ext>
            </a:extLst>
          </p:cNvPr>
          <p:cNvSpPr txBox="1"/>
          <p:nvPr/>
        </p:nvSpPr>
        <p:spPr>
          <a:xfrm>
            <a:off x="5001370" y="832813"/>
            <a:ext cx="3820266" cy="160043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Conclusion</a:t>
            </a:r>
          </a:p>
          <a:p>
            <a:pPr algn="r"/>
            <a:r>
              <a:rPr lang="en-US" sz="2800" dirty="0">
                <a:ln w="19050" cap="rnd">
                  <a:noFill/>
                  <a:prstDash val="solid"/>
                </a:ln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Predict Hotel Booking Cancellations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C0B2F-B31F-42FB-A53E-961CB922EC13}"/>
              </a:ext>
            </a:extLst>
          </p:cNvPr>
          <p:cNvSpPr txBox="1"/>
          <p:nvPr/>
        </p:nvSpPr>
        <p:spPr>
          <a:xfrm>
            <a:off x="1134786" y="1748357"/>
            <a:ext cx="2052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solidFill>
                  <a:schemeClr val="bg1">
                    <a:lumMod val="50000"/>
                  </a:schemeClr>
                </a:solidFill>
              </a:rPr>
              <a:t>Satisfying solution for cancellation problem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CACBBD-FC89-4226-89F2-AE5BE518526E}"/>
              </a:ext>
            </a:extLst>
          </p:cNvPr>
          <p:cNvSpPr txBox="1"/>
          <p:nvPr/>
        </p:nvSpPr>
        <p:spPr>
          <a:xfrm>
            <a:off x="1134786" y="3045295"/>
            <a:ext cx="198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solidFill>
                  <a:schemeClr val="bg1">
                    <a:lumMod val="50000"/>
                  </a:schemeClr>
                </a:solidFill>
              </a:rPr>
              <a:t>Great Explainability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6D7D78-FED3-4388-B4EC-352DFCABEC48}"/>
              </a:ext>
            </a:extLst>
          </p:cNvPr>
          <p:cNvSpPr txBox="1"/>
          <p:nvPr/>
        </p:nvSpPr>
        <p:spPr>
          <a:xfrm>
            <a:off x="1134785" y="624295"/>
            <a:ext cx="198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solidFill>
                  <a:schemeClr val="bg1">
                    <a:lumMod val="50000"/>
                  </a:schemeClr>
                </a:solidFill>
              </a:rPr>
              <a:t>Iterative 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DB76A2-A3ED-4F9A-A49C-079F2BE1D190}"/>
              </a:ext>
            </a:extLst>
          </p:cNvPr>
          <p:cNvSpPr txBox="1"/>
          <p:nvPr/>
        </p:nvSpPr>
        <p:spPr>
          <a:xfrm>
            <a:off x="1134783" y="4253995"/>
            <a:ext cx="2473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b="1" dirty="0">
                <a:solidFill>
                  <a:schemeClr val="bg1">
                    <a:lumMod val="50000"/>
                  </a:schemeClr>
                </a:solidFill>
              </a:rPr>
              <a:t>Future Improvements</a:t>
            </a:r>
          </a:p>
        </p:txBody>
      </p:sp>
      <p:pic>
        <p:nvPicPr>
          <p:cNvPr id="7" name="Graphic 6" descr="Circles with arrows">
            <a:extLst>
              <a:ext uri="{FF2B5EF4-FFF2-40B4-BE49-F238E27FC236}">
                <a16:creationId xmlns:a16="http://schemas.microsoft.com/office/drawing/2014/main" id="{FB7612BE-C605-4A90-9D66-A7F175EDB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62419" y="359100"/>
            <a:ext cx="792000" cy="792000"/>
          </a:xfrm>
          <a:prstGeom prst="rect">
            <a:avLst/>
          </a:prstGeom>
        </p:spPr>
      </p:pic>
      <p:pic>
        <p:nvPicPr>
          <p:cNvPr id="9" name="Graphic 8" descr="Smiling face with no fill">
            <a:extLst>
              <a:ext uri="{FF2B5EF4-FFF2-40B4-BE49-F238E27FC236}">
                <a16:creationId xmlns:a16="http://schemas.microsoft.com/office/drawing/2014/main" id="{058882BA-AA44-4E8D-B545-E3CAD5E74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98120" y="1567800"/>
            <a:ext cx="792000" cy="792000"/>
          </a:xfrm>
          <a:prstGeom prst="rect">
            <a:avLst/>
          </a:prstGeom>
        </p:spPr>
      </p:pic>
      <p:pic>
        <p:nvPicPr>
          <p:cNvPr id="16" name="Graphic 15" descr="Research">
            <a:extLst>
              <a:ext uri="{FF2B5EF4-FFF2-40B4-BE49-F238E27FC236}">
                <a16:creationId xmlns:a16="http://schemas.microsoft.com/office/drawing/2014/main" id="{0F1BA1D0-AAF7-4B04-ABC6-2224E56576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73413" y="2780100"/>
            <a:ext cx="792000" cy="792000"/>
          </a:xfrm>
          <a:prstGeom prst="rect">
            <a:avLst/>
          </a:prstGeom>
        </p:spPr>
      </p:pic>
      <p:pic>
        <p:nvPicPr>
          <p:cNvPr id="22" name="Graphic 21" descr="Monthly calendar">
            <a:extLst>
              <a:ext uri="{FF2B5EF4-FFF2-40B4-BE49-F238E27FC236}">
                <a16:creationId xmlns:a16="http://schemas.microsoft.com/office/drawing/2014/main" id="{9FD0212B-CB50-4841-A61A-E213935CEA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63477" y="3988800"/>
            <a:ext cx="792000" cy="792000"/>
          </a:xfrm>
          <a:prstGeom prst="rect">
            <a:avLst/>
          </a:prstGeom>
        </p:spPr>
      </p:pic>
      <p:sp>
        <p:nvSpPr>
          <p:cNvPr id="33" name="Freeform 26">
            <a:extLst>
              <a:ext uri="{FF2B5EF4-FFF2-40B4-BE49-F238E27FC236}">
                <a16:creationId xmlns:a16="http://schemas.microsoft.com/office/drawing/2014/main" id="{74C8B564-2C0D-402C-A593-E36A380B7EE5}"/>
              </a:ext>
            </a:extLst>
          </p:cNvPr>
          <p:cNvSpPr/>
          <p:nvPr/>
        </p:nvSpPr>
        <p:spPr bwMode="auto">
          <a:xfrm flipH="1">
            <a:off x="4711641" y="1762004"/>
            <a:ext cx="835200" cy="1619492"/>
          </a:xfrm>
          <a:custGeom>
            <a:avLst/>
            <a:gdLst>
              <a:gd name="connsiteX0" fmla="*/ 2063115 w 2655390"/>
              <a:gd name="connsiteY0" fmla="*/ 0 h 5143500"/>
              <a:gd name="connsiteX1" fmla="*/ 2655390 w 2655390"/>
              <a:gd name="connsiteY1" fmla="*/ 0 h 5143500"/>
              <a:gd name="connsiteX2" fmla="*/ 635398 w 2655390"/>
              <a:gd name="connsiteY2" fmla="*/ 5038166 h 5143500"/>
              <a:gd name="connsiteX3" fmla="*/ 592275 w 2655390"/>
              <a:gd name="connsiteY3" fmla="*/ 5143500 h 5143500"/>
              <a:gd name="connsiteX4" fmla="*/ 408008 w 2655390"/>
              <a:gd name="connsiteY4" fmla="*/ 5143500 h 5143500"/>
              <a:gd name="connsiteX5" fmla="*/ 118586 w 2655390"/>
              <a:gd name="connsiteY5" fmla="*/ 5143500 h 5143500"/>
              <a:gd name="connsiteX6" fmla="*/ 0 w 2655390"/>
              <a:gd name="connsiteY6" fmla="*/ 5143500 h 5143500"/>
              <a:gd name="connsiteX7" fmla="*/ 43123 w 2655390"/>
              <a:gd name="connsiteY7" fmla="*/ 5038166 h 5143500"/>
              <a:gd name="connsiteX8" fmla="*/ 2063115 w 2655390"/>
              <a:gd name="connsiteY8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5390" h="5143500">
                <a:moveTo>
                  <a:pt x="2063115" y="0"/>
                </a:moveTo>
                <a:lnTo>
                  <a:pt x="2655390" y="0"/>
                </a:lnTo>
                <a:lnTo>
                  <a:pt x="635398" y="5038166"/>
                </a:lnTo>
                <a:lnTo>
                  <a:pt x="592275" y="5143500"/>
                </a:lnTo>
                <a:lnTo>
                  <a:pt x="408008" y="5143500"/>
                </a:lnTo>
                <a:lnTo>
                  <a:pt x="118586" y="5143500"/>
                </a:lnTo>
                <a:lnTo>
                  <a:pt x="0" y="5143500"/>
                </a:lnTo>
                <a:lnTo>
                  <a:pt x="43123" y="5038166"/>
                </a:lnTo>
                <a:lnTo>
                  <a:pt x="2063115" y="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2884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58D9180-AEC5-E249-9239-DBFDFD5529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1550" b="3849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29" name="Freeform 28"/>
          <p:cNvSpPr/>
          <p:nvPr/>
        </p:nvSpPr>
        <p:spPr bwMode="auto">
          <a:xfrm>
            <a:off x="2879884" y="0"/>
            <a:ext cx="2655390" cy="5143500"/>
          </a:xfrm>
          <a:custGeom>
            <a:avLst/>
            <a:gdLst>
              <a:gd name="connsiteX0" fmla="*/ 2063115 w 2655390"/>
              <a:gd name="connsiteY0" fmla="*/ 0 h 5143500"/>
              <a:gd name="connsiteX1" fmla="*/ 2655390 w 2655390"/>
              <a:gd name="connsiteY1" fmla="*/ 0 h 5143500"/>
              <a:gd name="connsiteX2" fmla="*/ 635398 w 2655390"/>
              <a:gd name="connsiteY2" fmla="*/ 5038166 h 5143500"/>
              <a:gd name="connsiteX3" fmla="*/ 592275 w 2655390"/>
              <a:gd name="connsiteY3" fmla="*/ 5143500 h 5143500"/>
              <a:gd name="connsiteX4" fmla="*/ 408008 w 2655390"/>
              <a:gd name="connsiteY4" fmla="*/ 5143500 h 5143500"/>
              <a:gd name="connsiteX5" fmla="*/ 118586 w 2655390"/>
              <a:gd name="connsiteY5" fmla="*/ 5143500 h 5143500"/>
              <a:gd name="connsiteX6" fmla="*/ 0 w 2655390"/>
              <a:gd name="connsiteY6" fmla="*/ 5143500 h 5143500"/>
              <a:gd name="connsiteX7" fmla="*/ 43123 w 2655390"/>
              <a:gd name="connsiteY7" fmla="*/ 5038166 h 5143500"/>
              <a:gd name="connsiteX8" fmla="*/ 2063115 w 2655390"/>
              <a:gd name="connsiteY8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5390" h="5143500">
                <a:moveTo>
                  <a:pt x="2063115" y="0"/>
                </a:moveTo>
                <a:lnTo>
                  <a:pt x="2655390" y="0"/>
                </a:lnTo>
                <a:lnTo>
                  <a:pt x="635398" y="5038166"/>
                </a:lnTo>
                <a:lnTo>
                  <a:pt x="592275" y="5143500"/>
                </a:lnTo>
                <a:lnTo>
                  <a:pt x="408008" y="5143500"/>
                </a:lnTo>
                <a:lnTo>
                  <a:pt x="118586" y="5143500"/>
                </a:lnTo>
                <a:lnTo>
                  <a:pt x="0" y="5143500"/>
                </a:lnTo>
                <a:lnTo>
                  <a:pt x="43123" y="5038166"/>
                </a:lnTo>
                <a:lnTo>
                  <a:pt x="2063115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 bwMode="auto">
          <a:xfrm>
            <a:off x="3463470" y="0"/>
            <a:ext cx="2655390" cy="5143500"/>
          </a:xfrm>
          <a:custGeom>
            <a:avLst/>
            <a:gdLst>
              <a:gd name="connsiteX0" fmla="*/ 2063115 w 2655390"/>
              <a:gd name="connsiteY0" fmla="*/ 0 h 5143500"/>
              <a:gd name="connsiteX1" fmla="*/ 2655390 w 2655390"/>
              <a:gd name="connsiteY1" fmla="*/ 0 h 5143500"/>
              <a:gd name="connsiteX2" fmla="*/ 635398 w 2655390"/>
              <a:gd name="connsiteY2" fmla="*/ 5038166 h 5143500"/>
              <a:gd name="connsiteX3" fmla="*/ 592275 w 2655390"/>
              <a:gd name="connsiteY3" fmla="*/ 5143500 h 5143500"/>
              <a:gd name="connsiteX4" fmla="*/ 408008 w 2655390"/>
              <a:gd name="connsiteY4" fmla="*/ 5143500 h 5143500"/>
              <a:gd name="connsiteX5" fmla="*/ 118586 w 2655390"/>
              <a:gd name="connsiteY5" fmla="*/ 5143500 h 5143500"/>
              <a:gd name="connsiteX6" fmla="*/ 0 w 2655390"/>
              <a:gd name="connsiteY6" fmla="*/ 5143500 h 5143500"/>
              <a:gd name="connsiteX7" fmla="*/ 43123 w 2655390"/>
              <a:gd name="connsiteY7" fmla="*/ 5038166 h 5143500"/>
              <a:gd name="connsiteX8" fmla="*/ 2063115 w 2655390"/>
              <a:gd name="connsiteY8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5390" h="5143500">
                <a:moveTo>
                  <a:pt x="2063115" y="0"/>
                </a:moveTo>
                <a:lnTo>
                  <a:pt x="2655390" y="0"/>
                </a:lnTo>
                <a:lnTo>
                  <a:pt x="635398" y="5038166"/>
                </a:lnTo>
                <a:lnTo>
                  <a:pt x="592275" y="5143500"/>
                </a:lnTo>
                <a:lnTo>
                  <a:pt x="408008" y="5143500"/>
                </a:lnTo>
                <a:lnTo>
                  <a:pt x="118586" y="5143500"/>
                </a:lnTo>
                <a:lnTo>
                  <a:pt x="0" y="5143500"/>
                </a:lnTo>
                <a:lnTo>
                  <a:pt x="43123" y="5038166"/>
                </a:lnTo>
                <a:lnTo>
                  <a:pt x="2063115" y="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 bwMode="auto">
          <a:xfrm>
            <a:off x="0" y="0"/>
            <a:ext cx="4948690" cy="5143500"/>
          </a:xfrm>
          <a:custGeom>
            <a:avLst/>
            <a:gdLst>
              <a:gd name="connsiteX0" fmla="*/ 0 w 4948690"/>
              <a:gd name="connsiteY0" fmla="*/ 0 h 5143500"/>
              <a:gd name="connsiteX1" fmla="*/ 2037209 w 4948690"/>
              <a:gd name="connsiteY1" fmla="*/ 0 h 5143500"/>
              <a:gd name="connsiteX2" fmla="*/ 2133600 w 4948690"/>
              <a:gd name="connsiteY2" fmla="*/ 0 h 5143500"/>
              <a:gd name="connsiteX3" fmla="*/ 2559936 w 4948690"/>
              <a:gd name="connsiteY3" fmla="*/ 0 h 5143500"/>
              <a:gd name="connsiteX4" fmla="*/ 3147911 w 4948690"/>
              <a:gd name="connsiteY4" fmla="*/ 0 h 5143500"/>
              <a:gd name="connsiteX5" fmla="*/ 3740186 w 4948690"/>
              <a:gd name="connsiteY5" fmla="*/ 0 h 5143500"/>
              <a:gd name="connsiteX6" fmla="*/ 3987007 w 4948690"/>
              <a:gd name="connsiteY6" fmla="*/ 0 h 5143500"/>
              <a:gd name="connsiteX7" fmla="*/ 4516989 w 4948690"/>
              <a:gd name="connsiteY7" fmla="*/ 0 h 5143500"/>
              <a:gd name="connsiteX8" fmla="*/ 4948690 w 4948690"/>
              <a:gd name="connsiteY8" fmla="*/ 0 h 5143500"/>
              <a:gd name="connsiteX9" fmla="*/ 2928698 w 4948690"/>
              <a:gd name="connsiteY9" fmla="*/ 5038166 h 5143500"/>
              <a:gd name="connsiteX10" fmla="*/ 2885575 w 4948690"/>
              <a:gd name="connsiteY10" fmla="*/ 5143500 h 5143500"/>
              <a:gd name="connsiteX11" fmla="*/ 2701308 w 4948690"/>
              <a:gd name="connsiteY11" fmla="*/ 5143500 h 5143500"/>
              <a:gd name="connsiteX12" fmla="*/ 2453874 w 4948690"/>
              <a:gd name="connsiteY12" fmla="*/ 5143500 h 5143500"/>
              <a:gd name="connsiteX13" fmla="*/ 2411886 w 4948690"/>
              <a:gd name="connsiteY13" fmla="*/ 5143500 h 5143500"/>
              <a:gd name="connsiteX14" fmla="*/ 2293300 w 4948690"/>
              <a:gd name="connsiteY14" fmla="*/ 5143500 h 5143500"/>
              <a:gd name="connsiteX15" fmla="*/ 2269607 w 4948690"/>
              <a:gd name="connsiteY15" fmla="*/ 5143500 h 5143500"/>
              <a:gd name="connsiteX16" fmla="*/ 1980185 w 4948690"/>
              <a:gd name="connsiteY16" fmla="*/ 5143500 h 5143500"/>
              <a:gd name="connsiteX17" fmla="*/ 1923893 w 4948690"/>
              <a:gd name="connsiteY17" fmla="*/ 5143500 h 5143500"/>
              <a:gd name="connsiteX18" fmla="*/ 1861600 w 4948690"/>
              <a:gd name="connsiteY18" fmla="*/ 5143500 h 5143500"/>
              <a:gd name="connsiteX19" fmla="*/ 1739625 w 4948690"/>
              <a:gd name="connsiteY19" fmla="*/ 5143500 h 5143500"/>
              <a:gd name="connsiteX20" fmla="*/ 1677071 w 4948690"/>
              <a:gd name="connsiteY20" fmla="*/ 5143500 h 5143500"/>
              <a:gd name="connsiteX21" fmla="*/ 1492804 w 4948690"/>
              <a:gd name="connsiteY21" fmla="*/ 5143500 h 5143500"/>
              <a:gd name="connsiteX22" fmla="*/ 1450203 w 4948690"/>
              <a:gd name="connsiteY22" fmla="*/ 5143500 h 5143500"/>
              <a:gd name="connsiteX23" fmla="*/ 1331618 w 4948690"/>
              <a:gd name="connsiteY23" fmla="*/ 5143500 h 5143500"/>
              <a:gd name="connsiteX24" fmla="*/ 1203382 w 4948690"/>
              <a:gd name="connsiteY24" fmla="*/ 5143500 h 5143500"/>
              <a:gd name="connsiteX25" fmla="*/ 1089096 w 4948690"/>
              <a:gd name="connsiteY25" fmla="*/ 5143500 h 5143500"/>
              <a:gd name="connsiteX26" fmla="*/ 1084796 w 4948690"/>
              <a:gd name="connsiteY26" fmla="*/ 5143500 h 5143500"/>
              <a:gd name="connsiteX27" fmla="*/ 904829 w 4948690"/>
              <a:gd name="connsiteY27" fmla="*/ 5143500 h 5143500"/>
              <a:gd name="connsiteX28" fmla="*/ 615407 w 4948690"/>
              <a:gd name="connsiteY28" fmla="*/ 5143500 h 5143500"/>
              <a:gd name="connsiteX29" fmla="*/ 566370 w 4948690"/>
              <a:gd name="connsiteY29" fmla="*/ 5143500 h 5143500"/>
              <a:gd name="connsiteX30" fmla="*/ 496821 w 4948690"/>
              <a:gd name="connsiteY30" fmla="*/ 5143500 h 5143500"/>
              <a:gd name="connsiteX31" fmla="*/ 382103 w 4948690"/>
              <a:gd name="connsiteY31" fmla="*/ 5143500 h 5143500"/>
              <a:gd name="connsiteX32" fmla="*/ 92681 w 4948690"/>
              <a:gd name="connsiteY32" fmla="*/ 5143500 h 5143500"/>
              <a:gd name="connsiteX33" fmla="*/ 26393 w 4948690"/>
              <a:gd name="connsiteY33" fmla="*/ 5143500 h 5143500"/>
              <a:gd name="connsiteX34" fmla="*/ 0 w 4948690"/>
              <a:gd name="connsiteY34" fmla="*/ 5143500 h 5143500"/>
              <a:gd name="connsiteX35" fmla="*/ 0 w 4948690"/>
              <a:gd name="connsiteY35" fmla="*/ 2469327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948690" h="5143500">
                <a:moveTo>
                  <a:pt x="0" y="0"/>
                </a:moveTo>
                <a:lnTo>
                  <a:pt x="2037209" y="0"/>
                </a:lnTo>
                <a:lnTo>
                  <a:pt x="2133600" y="0"/>
                </a:lnTo>
                <a:lnTo>
                  <a:pt x="2559936" y="0"/>
                </a:lnTo>
                <a:lnTo>
                  <a:pt x="3147911" y="0"/>
                </a:lnTo>
                <a:lnTo>
                  <a:pt x="3740186" y="0"/>
                </a:lnTo>
                <a:lnTo>
                  <a:pt x="3987007" y="0"/>
                </a:lnTo>
                <a:lnTo>
                  <a:pt x="4516989" y="0"/>
                </a:lnTo>
                <a:lnTo>
                  <a:pt x="4948690" y="0"/>
                </a:lnTo>
                <a:lnTo>
                  <a:pt x="2928698" y="5038166"/>
                </a:lnTo>
                <a:lnTo>
                  <a:pt x="2885575" y="5143500"/>
                </a:lnTo>
                <a:lnTo>
                  <a:pt x="2701308" y="5143500"/>
                </a:lnTo>
                <a:lnTo>
                  <a:pt x="2453874" y="5143500"/>
                </a:lnTo>
                <a:lnTo>
                  <a:pt x="2411886" y="5143500"/>
                </a:lnTo>
                <a:lnTo>
                  <a:pt x="2293300" y="5143500"/>
                </a:lnTo>
                <a:lnTo>
                  <a:pt x="2269607" y="5143500"/>
                </a:lnTo>
                <a:lnTo>
                  <a:pt x="1980185" y="5143500"/>
                </a:lnTo>
                <a:lnTo>
                  <a:pt x="1923893" y="5143500"/>
                </a:lnTo>
                <a:lnTo>
                  <a:pt x="1861600" y="5143500"/>
                </a:lnTo>
                <a:lnTo>
                  <a:pt x="1739625" y="5143500"/>
                </a:lnTo>
                <a:lnTo>
                  <a:pt x="1677071" y="5143500"/>
                </a:lnTo>
                <a:lnTo>
                  <a:pt x="1492804" y="5143500"/>
                </a:lnTo>
                <a:lnTo>
                  <a:pt x="1450203" y="5143500"/>
                </a:lnTo>
                <a:lnTo>
                  <a:pt x="1331618" y="5143500"/>
                </a:lnTo>
                <a:lnTo>
                  <a:pt x="1203382" y="5143500"/>
                </a:lnTo>
                <a:lnTo>
                  <a:pt x="1089096" y="5143500"/>
                </a:lnTo>
                <a:lnTo>
                  <a:pt x="1084796" y="5143500"/>
                </a:lnTo>
                <a:lnTo>
                  <a:pt x="904829" y="5143500"/>
                </a:lnTo>
                <a:lnTo>
                  <a:pt x="615407" y="5143500"/>
                </a:lnTo>
                <a:lnTo>
                  <a:pt x="566370" y="5143500"/>
                </a:lnTo>
                <a:lnTo>
                  <a:pt x="496821" y="5143500"/>
                </a:lnTo>
                <a:lnTo>
                  <a:pt x="382103" y="5143500"/>
                </a:lnTo>
                <a:lnTo>
                  <a:pt x="92681" y="5143500"/>
                </a:lnTo>
                <a:lnTo>
                  <a:pt x="26393" y="5143500"/>
                </a:lnTo>
                <a:lnTo>
                  <a:pt x="0" y="5143500"/>
                </a:lnTo>
                <a:lnTo>
                  <a:pt x="0" y="246932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0000"/>
                </a:schemeClr>
              </a:gs>
              <a:gs pos="5000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 bwMode="auto">
          <a:xfrm>
            <a:off x="3581400" y="1762004"/>
            <a:ext cx="836080" cy="1619492"/>
          </a:xfrm>
          <a:custGeom>
            <a:avLst/>
            <a:gdLst>
              <a:gd name="connsiteX0" fmla="*/ 2063115 w 2655390"/>
              <a:gd name="connsiteY0" fmla="*/ 0 h 5143500"/>
              <a:gd name="connsiteX1" fmla="*/ 2655390 w 2655390"/>
              <a:gd name="connsiteY1" fmla="*/ 0 h 5143500"/>
              <a:gd name="connsiteX2" fmla="*/ 635398 w 2655390"/>
              <a:gd name="connsiteY2" fmla="*/ 5038166 h 5143500"/>
              <a:gd name="connsiteX3" fmla="*/ 592275 w 2655390"/>
              <a:gd name="connsiteY3" fmla="*/ 5143500 h 5143500"/>
              <a:gd name="connsiteX4" fmla="*/ 408008 w 2655390"/>
              <a:gd name="connsiteY4" fmla="*/ 5143500 h 5143500"/>
              <a:gd name="connsiteX5" fmla="*/ 118586 w 2655390"/>
              <a:gd name="connsiteY5" fmla="*/ 5143500 h 5143500"/>
              <a:gd name="connsiteX6" fmla="*/ 0 w 2655390"/>
              <a:gd name="connsiteY6" fmla="*/ 5143500 h 5143500"/>
              <a:gd name="connsiteX7" fmla="*/ 43123 w 2655390"/>
              <a:gd name="connsiteY7" fmla="*/ 5038166 h 5143500"/>
              <a:gd name="connsiteX8" fmla="*/ 2063115 w 2655390"/>
              <a:gd name="connsiteY8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5390" h="5143500">
                <a:moveTo>
                  <a:pt x="2063115" y="0"/>
                </a:moveTo>
                <a:lnTo>
                  <a:pt x="2655390" y="0"/>
                </a:lnTo>
                <a:lnTo>
                  <a:pt x="635398" y="5038166"/>
                </a:lnTo>
                <a:lnTo>
                  <a:pt x="592275" y="5143500"/>
                </a:lnTo>
                <a:lnTo>
                  <a:pt x="408008" y="5143500"/>
                </a:lnTo>
                <a:lnTo>
                  <a:pt x="118586" y="5143500"/>
                </a:lnTo>
                <a:lnTo>
                  <a:pt x="0" y="5143500"/>
                </a:lnTo>
                <a:lnTo>
                  <a:pt x="43123" y="5038166"/>
                </a:lnTo>
                <a:lnTo>
                  <a:pt x="2063115" y="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15864" y="4652676"/>
            <a:ext cx="2366207" cy="369332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r>
              <a:rPr lang="en-US" b="1">
                <a:ln w="3175">
                  <a:noFill/>
                  <a:prstDash val="sysDot"/>
                </a:ln>
                <a:solidFill>
                  <a:schemeClr val="bg1"/>
                </a:solidFill>
              </a:rPr>
              <a:t>Palm &amp; Company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5996" y="1770118"/>
            <a:ext cx="5145913" cy="116955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4800" b="1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Thank you!</a:t>
            </a:r>
          </a:p>
          <a:p>
            <a:r>
              <a:rPr lang="en-US" sz="2800">
                <a:ln w="19050" cap="rnd">
                  <a:noFill/>
                  <a:prstDash val="solid"/>
                </a:ln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Any questions?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09224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Palm &amp; Company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atin typeface="+mn-lt"/>
                <a:ea typeface="+mn-ea"/>
                <a:cs typeface="+mn-cs"/>
              </a:rPr>
              <a:t>Current</a:t>
            </a:r>
            <a:r>
              <a:rPr lang="en-US" sz="2000" b="1" dirty="0"/>
              <a:t> </a:t>
            </a:r>
            <a:r>
              <a:rPr lang="en-US" sz="2000" b="1" dirty="0">
                <a:latin typeface="+mn-lt"/>
                <a:ea typeface="+mn-ea"/>
                <a:cs typeface="+mn-cs"/>
              </a:rPr>
              <a:t>Situation and Problems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EF49A9-73D1-4A6D-B979-172B89C3D988}"/>
              </a:ext>
            </a:extLst>
          </p:cNvPr>
          <p:cNvGrpSpPr/>
          <p:nvPr/>
        </p:nvGrpSpPr>
        <p:grpSpPr>
          <a:xfrm>
            <a:off x="813187" y="1358006"/>
            <a:ext cx="607348" cy="607346"/>
            <a:chOff x="310958" y="1961109"/>
            <a:chExt cx="580582" cy="5805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FC0BC2F-5747-49E1-AA8F-4B1656BC0B67}"/>
                </a:ext>
              </a:extLst>
            </p:cNvPr>
            <p:cNvSpPr/>
            <p:nvPr/>
          </p:nvSpPr>
          <p:spPr>
            <a:xfrm>
              <a:off x="310958" y="1961109"/>
              <a:ext cx="580582" cy="5805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350" b="1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AA24412-EC9D-4211-963D-8B0C282430BD}"/>
                </a:ext>
              </a:extLst>
            </p:cNvPr>
            <p:cNvSpPr/>
            <p:nvPr/>
          </p:nvSpPr>
          <p:spPr>
            <a:xfrm>
              <a:off x="352866" y="2003018"/>
              <a:ext cx="496764" cy="4967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350" b="1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48D8D42-E3E0-4644-B6DB-DC5BA5E05120}"/>
              </a:ext>
            </a:extLst>
          </p:cNvPr>
          <p:cNvSpPr txBox="1"/>
          <p:nvPr/>
        </p:nvSpPr>
        <p:spPr>
          <a:xfrm>
            <a:off x="1660384" y="1377147"/>
            <a:ext cx="161101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Demand-driven Market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D985DB-865A-48E3-B70C-041577D4D765}"/>
              </a:ext>
            </a:extLst>
          </p:cNvPr>
          <p:cNvSpPr txBox="1"/>
          <p:nvPr/>
        </p:nvSpPr>
        <p:spPr>
          <a:xfrm>
            <a:off x="1660384" y="1607027"/>
            <a:ext cx="3371851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Hospitality is a customer market with high competition.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E3C68B-2735-47EE-8F44-80205EB078C6}"/>
              </a:ext>
            </a:extLst>
          </p:cNvPr>
          <p:cNvGrpSpPr/>
          <p:nvPr/>
        </p:nvGrpSpPr>
        <p:grpSpPr>
          <a:xfrm>
            <a:off x="813187" y="2130336"/>
            <a:ext cx="607348" cy="607346"/>
            <a:chOff x="310958" y="1961109"/>
            <a:chExt cx="580582" cy="58058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5837344-0B84-43E2-80FD-1CE1127100C9}"/>
                </a:ext>
              </a:extLst>
            </p:cNvPr>
            <p:cNvSpPr/>
            <p:nvPr/>
          </p:nvSpPr>
          <p:spPr>
            <a:xfrm>
              <a:off x="310958" y="1961109"/>
              <a:ext cx="580582" cy="5805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350" b="1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0F6BF9D-68CD-497D-BCCB-E59372044C70}"/>
                </a:ext>
              </a:extLst>
            </p:cNvPr>
            <p:cNvSpPr/>
            <p:nvPr/>
          </p:nvSpPr>
          <p:spPr>
            <a:xfrm>
              <a:off x="352866" y="2003017"/>
              <a:ext cx="496764" cy="4967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350" b="1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588D580-5F5E-4731-9032-22D4B56041C4}"/>
              </a:ext>
            </a:extLst>
          </p:cNvPr>
          <p:cNvSpPr txBox="1"/>
          <p:nvPr/>
        </p:nvSpPr>
        <p:spPr>
          <a:xfrm>
            <a:off x="1660384" y="2149477"/>
            <a:ext cx="135941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Power of OTA’s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034C26-66FA-4C8B-B7D2-5FECC71EA31C}"/>
              </a:ext>
            </a:extLst>
          </p:cNvPr>
          <p:cNvSpPr txBox="1"/>
          <p:nvPr/>
        </p:nvSpPr>
        <p:spPr>
          <a:xfrm>
            <a:off x="1660384" y="2381411"/>
            <a:ext cx="3371851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Online Travel Agencies, such as booking.com, have a high impact on hotels.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D2003A6-C812-4D90-B6DC-3402F626AE7B}"/>
              </a:ext>
            </a:extLst>
          </p:cNvPr>
          <p:cNvGrpSpPr/>
          <p:nvPr/>
        </p:nvGrpSpPr>
        <p:grpSpPr>
          <a:xfrm>
            <a:off x="813187" y="2902666"/>
            <a:ext cx="607348" cy="607346"/>
            <a:chOff x="310958" y="1961109"/>
            <a:chExt cx="580582" cy="5805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81208D4-AA30-4721-A177-13ACA79E7239}"/>
                </a:ext>
              </a:extLst>
            </p:cNvPr>
            <p:cNvSpPr/>
            <p:nvPr/>
          </p:nvSpPr>
          <p:spPr>
            <a:xfrm>
              <a:off x="310958" y="1961109"/>
              <a:ext cx="580582" cy="5805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350" b="1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6D9D76F-CD55-44AE-8E5E-909D2EE0B86E}"/>
                </a:ext>
              </a:extLst>
            </p:cNvPr>
            <p:cNvSpPr/>
            <p:nvPr/>
          </p:nvSpPr>
          <p:spPr>
            <a:xfrm>
              <a:off x="352866" y="2003017"/>
              <a:ext cx="496764" cy="49676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350" b="1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F8CE677-02F2-44DF-9BBD-59205B1C7F01}"/>
              </a:ext>
            </a:extLst>
          </p:cNvPr>
          <p:cNvSpPr txBox="1"/>
          <p:nvPr/>
        </p:nvSpPr>
        <p:spPr>
          <a:xfrm>
            <a:off x="1660384" y="2921807"/>
            <a:ext cx="918521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Cancellations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2B071F-74F6-4FE5-91DC-6C22CB98781E}"/>
              </a:ext>
            </a:extLst>
          </p:cNvPr>
          <p:cNvSpPr txBox="1"/>
          <p:nvPr/>
        </p:nvSpPr>
        <p:spPr>
          <a:xfrm>
            <a:off x="1660384" y="3183095"/>
            <a:ext cx="3371851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Due to flexible cancellation policies, customers cancel after finding a better deal (“deal-seekers”).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6618006-5BE8-44C0-9CCE-E96F5C33959E}"/>
              </a:ext>
            </a:extLst>
          </p:cNvPr>
          <p:cNvGrpSpPr/>
          <p:nvPr/>
        </p:nvGrpSpPr>
        <p:grpSpPr>
          <a:xfrm>
            <a:off x="813187" y="3674996"/>
            <a:ext cx="607348" cy="607346"/>
            <a:chOff x="310958" y="1961109"/>
            <a:chExt cx="580582" cy="58058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30EFBAB-A582-49DF-8A3C-A7A15C60FA71}"/>
                </a:ext>
              </a:extLst>
            </p:cNvPr>
            <p:cNvSpPr/>
            <p:nvPr/>
          </p:nvSpPr>
          <p:spPr>
            <a:xfrm>
              <a:off x="310958" y="1961109"/>
              <a:ext cx="580582" cy="5805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350" b="1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85DCA8A-0E1F-4A0A-9FDA-934E093EEEA2}"/>
                </a:ext>
              </a:extLst>
            </p:cNvPr>
            <p:cNvSpPr/>
            <p:nvPr/>
          </p:nvSpPr>
          <p:spPr>
            <a:xfrm>
              <a:off x="352866" y="2003017"/>
              <a:ext cx="496764" cy="49676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350" b="1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A06677F-EDE3-4AA5-9FED-A6281A7523D4}"/>
              </a:ext>
            </a:extLst>
          </p:cNvPr>
          <p:cNvSpPr txBox="1"/>
          <p:nvPr/>
        </p:nvSpPr>
        <p:spPr>
          <a:xfrm>
            <a:off x="1660384" y="3694137"/>
            <a:ext cx="86882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Overbooking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7AA66E2-8F7E-4209-A55C-C241D9366C86}"/>
              </a:ext>
            </a:extLst>
          </p:cNvPr>
          <p:cNvSpPr txBox="1"/>
          <p:nvPr/>
        </p:nvSpPr>
        <p:spPr>
          <a:xfrm>
            <a:off x="1660384" y="3907298"/>
            <a:ext cx="337185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To avoid empty rooms, hotels tend to overbook their capacity. This can cause reallocation cost and reputation damage.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702F8CB-BFE2-43CE-AEA0-AD1121BDFD52}"/>
              </a:ext>
            </a:extLst>
          </p:cNvPr>
          <p:cNvGrpSpPr/>
          <p:nvPr/>
        </p:nvGrpSpPr>
        <p:grpSpPr>
          <a:xfrm>
            <a:off x="6167876" y="1848135"/>
            <a:ext cx="1938385" cy="1929108"/>
            <a:chOff x="6159371" y="2062396"/>
            <a:chExt cx="1764000" cy="1764000"/>
          </a:xfrm>
        </p:grpSpPr>
        <p:sp>
          <p:nvSpPr>
            <p:cNvPr id="30" name="Oval 13">
              <a:extLst>
                <a:ext uri="{FF2B5EF4-FFF2-40B4-BE49-F238E27FC236}">
                  <a16:creationId xmlns:a16="http://schemas.microsoft.com/office/drawing/2014/main" id="{8CFB6C0F-F21F-47AF-B648-ADA5C3A04555}"/>
                </a:ext>
              </a:extLst>
            </p:cNvPr>
            <p:cNvSpPr/>
            <p:nvPr/>
          </p:nvSpPr>
          <p:spPr bwMode="auto">
            <a:xfrm>
              <a:off x="6159371" y="2062396"/>
              <a:ext cx="1764000" cy="1764000"/>
            </a:xfrm>
            <a:prstGeom prst="ellipse">
              <a:avLst/>
            </a:prstGeom>
            <a:solidFill>
              <a:schemeClr val="bg2"/>
            </a:solidFill>
            <a:ln w="317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GB" sz="1400" dirty="0">
                <a:solidFill>
                  <a:schemeClr val="bg2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581575-3AD4-419A-AA80-588CACA9CFD5}"/>
                </a:ext>
              </a:extLst>
            </p:cNvPr>
            <p:cNvSpPr/>
            <p:nvPr/>
          </p:nvSpPr>
          <p:spPr bwMode="auto">
            <a:xfrm>
              <a:off x="6218033" y="2113321"/>
              <a:ext cx="1646676" cy="16452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GB" sz="1400" b="1" dirty="0">
                  <a:solidFill>
                    <a:schemeClr val="bg2"/>
                  </a:solidFill>
                </a:rPr>
                <a:t>41.7 %</a:t>
              </a:r>
            </a:p>
            <a:p>
              <a:pPr algn="ctr"/>
              <a:r>
                <a:rPr lang="en-GB" sz="1400" b="1" dirty="0">
                  <a:solidFill>
                    <a:schemeClr val="bg2"/>
                  </a:solidFill>
                </a:rPr>
                <a:t>Cancellation Rate</a:t>
              </a:r>
            </a:p>
          </p:txBody>
        </p:sp>
      </p:grpSp>
      <p:pic>
        <p:nvPicPr>
          <p:cNvPr id="16" name="Graphic 15" descr="Customer review RTL">
            <a:extLst>
              <a:ext uri="{FF2B5EF4-FFF2-40B4-BE49-F238E27FC236}">
                <a16:creationId xmlns:a16="http://schemas.microsoft.com/office/drawing/2014/main" id="{8992D1FC-6370-4EFB-B5C8-27048F692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7734" y="1467863"/>
            <a:ext cx="387630" cy="387630"/>
          </a:xfrm>
          <a:prstGeom prst="rect">
            <a:avLst/>
          </a:prstGeom>
        </p:spPr>
      </p:pic>
      <p:pic>
        <p:nvPicPr>
          <p:cNvPr id="61" name="Graphic 60" descr="Airplane">
            <a:extLst>
              <a:ext uri="{FF2B5EF4-FFF2-40B4-BE49-F238E27FC236}">
                <a16:creationId xmlns:a16="http://schemas.microsoft.com/office/drawing/2014/main" id="{4A6D5ADC-02E3-40B1-A12E-12A5AEB715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9675" y="2214777"/>
            <a:ext cx="374370" cy="374370"/>
          </a:xfrm>
          <a:prstGeom prst="rect">
            <a:avLst/>
          </a:prstGeom>
        </p:spPr>
      </p:pic>
      <p:pic>
        <p:nvPicPr>
          <p:cNvPr id="63" name="Graphic 62" descr="Close">
            <a:extLst>
              <a:ext uri="{FF2B5EF4-FFF2-40B4-BE49-F238E27FC236}">
                <a16:creationId xmlns:a16="http://schemas.microsoft.com/office/drawing/2014/main" id="{59D6146F-3624-4606-A7DC-96BAF8890C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9675" y="3022482"/>
            <a:ext cx="374370" cy="374370"/>
          </a:xfrm>
          <a:prstGeom prst="rect">
            <a:avLst/>
          </a:prstGeom>
        </p:spPr>
      </p:pic>
      <p:pic>
        <p:nvPicPr>
          <p:cNvPr id="67" name="Graphic 66" descr="Group">
            <a:extLst>
              <a:ext uri="{FF2B5EF4-FFF2-40B4-BE49-F238E27FC236}">
                <a16:creationId xmlns:a16="http://schemas.microsoft.com/office/drawing/2014/main" id="{B3BB3D22-5B85-448E-BDC0-A18E49A47F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3228" y="3770347"/>
            <a:ext cx="416642" cy="41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3952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3"/>
          <p:cNvSpPr txBox="1">
            <a:spLocks/>
          </p:cNvSpPr>
          <p:nvPr/>
        </p:nvSpPr>
        <p:spPr>
          <a:xfrm>
            <a:off x="1" y="295149"/>
            <a:ext cx="9143999" cy="503662"/>
          </a:xfrm>
          <a:prstGeom prst="rect">
            <a:avLst/>
          </a:prstGeom>
        </p:spPr>
        <p:txBody>
          <a:bodyPr lIns="0" rIns="0" bIns="0" anchor="ctr"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Benefits of a data-driven solution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79841" y="3261438"/>
            <a:ext cx="529117" cy="5059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4E9E17-CE0C-4A6C-8162-8727CA72AC6A}"/>
              </a:ext>
            </a:extLst>
          </p:cNvPr>
          <p:cNvSpPr txBox="1"/>
          <p:nvPr/>
        </p:nvSpPr>
        <p:spPr>
          <a:xfrm>
            <a:off x="1051429" y="3282875"/>
            <a:ext cx="3651199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dirty="0">
                <a:solidFill>
                  <a:schemeClr val="accent2"/>
                </a:solidFill>
              </a:rPr>
              <a:t>Avoid costs of reallocation and reputational damage</a:t>
            </a:r>
            <a:endParaRPr lang="de-DE" sz="1200" dirty="0">
              <a:solidFill>
                <a:schemeClr val="accent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F589BD1-02AC-499C-AE2C-665F63148137}"/>
              </a:ext>
            </a:extLst>
          </p:cNvPr>
          <p:cNvSpPr txBox="1"/>
          <p:nvPr/>
        </p:nvSpPr>
        <p:spPr>
          <a:xfrm>
            <a:off x="1052099" y="3498294"/>
            <a:ext cx="534870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Due to a more precise net demand prediction, less reallocations are needed </a:t>
            </a:r>
          </a:p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and no reputational damage occurs.</a:t>
            </a:r>
          </a:p>
        </p:txBody>
      </p:sp>
      <p:sp>
        <p:nvSpPr>
          <p:cNvPr id="16" name="Rectangle 39">
            <a:extLst>
              <a:ext uri="{FF2B5EF4-FFF2-40B4-BE49-F238E27FC236}">
                <a16:creationId xmlns:a16="http://schemas.microsoft.com/office/drawing/2014/main" id="{248BBDBC-D3BC-8B49-94F2-5C06FC6776A4}"/>
              </a:ext>
            </a:extLst>
          </p:cNvPr>
          <p:cNvSpPr/>
          <p:nvPr/>
        </p:nvSpPr>
        <p:spPr>
          <a:xfrm flipH="1">
            <a:off x="3914446" y="854109"/>
            <a:ext cx="1243797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ln w="3175">
                  <a:noFill/>
                  <a:prstDash val="sysDot"/>
                </a:ln>
                <a:solidFill>
                  <a:schemeClr val="bg1">
                    <a:lumMod val="65000"/>
                  </a:schemeClr>
                </a:solidFill>
              </a:rPr>
              <a:t>Palm &amp; Company</a:t>
            </a:r>
          </a:p>
        </p:txBody>
      </p:sp>
      <p:sp>
        <p:nvSpPr>
          <p:cNvPr id="17" name="Rounded Rectangle 31">
            <a:extLst>
              <a:ext uri="{FF2B5EF4-FFF2-40B4-BE49-F238E27FC236}">
                <a16:creationId xmlns:a16="http://schemas.microsoft.com/office/drawing/2014/main" id="{985A890C-D6D1-0040-A0E3-ABD39FA31590}"/>
              </a:ext>
            </a:extLst>
          </p:cNvPr>
          <p:cNvSpPr/>
          <p:nvPr/>
        </p:nvSpPr>
        <p:spPr>
          <a:xfrm>
            <a:off x="379841" y="2455742"/>
            <a:ext cx="529117" cy="5059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b="1"/>
          </a:p>
        </p:txBody>
      </p:sp>
      <p:sp>
        <p:nvSpPr>
          <p:cNvPr id="18" name="TextBox 32">
            <a:extLst>
              <a:ext uri="{FF2B5EF4-FFF2-40B4-BE49-F238E27FC236}">
                <a16:creationId xmlns:a16="http://schemas.microsoft.com/office/drawing/2014/main" id="{1FEDD05A-B2A5-A945-8139-F3DFA0979DF4}"/>
              </a:ext>
            </a:extLst>
          </p:cNvPr>
          <p:cNvSpPr txBox="1"/>
          <p:nvPr/>
        </p:nvSpPr>
        <p:spPr>
          <a:xfrm>
            <a:off x="1039385" y="2443498"/>
            <a:ext cx="3051125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accent6"/>
                </a:solidFill>
              </a:rPr>
              <a:t>Improve Revenue Management</a:t>
            </a:r>
          </a:p>
        </p:txBody>
      </p:sp>
      <p:sp>
        <p:nvSpPr>
          <p:cNvPr id="19" name="TextBox 33">
            <a:extLst>
              <a:ext uri="{FF2B5EF4-FFF2-40B4-BE49-F238E27FC236}">
                <a16:creationId xmlns:a16="http://schemas.microsoft.com/office/drawing/2014/main" id="{4736D2B0-E7DD-9E40-9754-E7648186A594}"/>
              </a:ext>
            </a:extLst>
          </p:cNvPr>
          <p:cNvSpPr txBox="1"/>
          <p:nvPr/>
        </p:nvSpPr>
        <p:spPr>
          <a:xfrm>
            <a:off x="1051429" y="2663606"/>
            <a:ext cx="5349370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Adjust your pricing strategy to the actual net demand. </a:t>
            </a: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DABA139F-4660-714E-883A-2DC9CCDA001D}"/>
              </a:ext>
            </a:extLst>
          </p:cNvPr>
          <p:cNvSpPr txBox="1"/>
          <p:nvPr/>
        </p:nvSpPr>
        <p:spPr>
          <a:xfrm>
            <a:off x="391885" y="1153543"/>
            <a:ext cx="4667226" cy="30348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Why should you implement a data-driven solution?</a:t>
            </a:r>
          </a:p>
        </p:txBody>
      </p:sp>
      <p:pic>
        <p:nvPicPr>
          <p:cNvPr id="36" name="Gráfico 35">
            <a:extLst>
              <a:ext uri="{FF2B5EF4-FFF2-40B4-BE49-F238E27FC236}">
                <a16:creationId xmlns:a16="http://schemas.microsoft.com/office/drawing/2014/main" id="{B6B3F90D-A4AE-B343-8A20-B1ADC68398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236" y="2489037"/>
            <a:ext cx="457200" cy="457200"/>
          </a:xfrm>
          <a:prstGeom prst="rect">
            <a:avLst/>
          </a:prstGeom>
        </p:spPr>
      </p:pic>
      <p:pic>
        <p:nvPicPr>
          <p:cNvPr id="3" name="Graphic 2" descr="Venn diagram">
            <a:extLst>
              <a:ext uri="{FF2B5EF4-FFF2-40B4-BE49-F238E27FC236}">
                <a16:creationId xmlns:a16="http://schemas.microsoft.com/office/drawing/2014/main" id="{C4636393-ACC2-455B-A496-E32FCCD5A6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4899" y="3282875"/>
            <a:ext cx="459000" cy="459000"/>
          </a:xfrm>
          <a:prstGeom prst="rect">
            <a:avLst/>
          </a:prstGeom>
        </p:spPr>
      </p:pic>
      <p:sp>
        <p:nvSpPr>
          <p:cNvPr id="23" name="Rounded Rectangle 24">
            <a:extLst>
              <a:ext uri="{FF2B5EF4-FFF2-40B4-BE49-F238E27FC236}">
                <a16:creationId xmlns:a16="http://schemas.microsoft.com/office/drawing/2014/main" id="{056418A8-1F1F-4609-868D-D4668FA4095C}"/>
              </a:ext>
            </a:extLst>
          </p:cNvPr>
          <p:cNvSpPr/>
          <p:nvPr/>
        </p:nvSpPr>
        <p:spPr>
          <a:xfrm>
            <a:off x="387453" y="4071117"/>
            <a:ext cx="529117" cy="50590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FF5743-DE9D-4D08-BB0A-B30F569957F2}"/>
              </a:ext>
            </a:extLst>
          </p:cNvPr>
          <p:cNvSpPr txBox="1"/>
          <p:nvPr/>
        </p:nvSpPr>
        <p:spPr>
          <a:xfrm>
            <a:off x="1052034" y="4072151"/>
            <a:ext cx="6492370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accent1"/>
                </a:solidFill>
              </a:rPr>
              <a:t>Improve Customer Relationship Management</a:t>
            </a:r>
          </a:p>
        </p:txBody>
      </p:sp>
      <p:pic>
        <p:nvPicPr>
          <p:cNvPr id="27" name="Gráfico 34">
            <a:extLst>
              <a:ext uri="{FF2B5EF4-FFF2-40B4-BE49-F238E27FC236}">
                <a16:creationId xmlns:a16="http://schemas.microsoft.com/office/drawing/2014/main" id="{9D3F87D9-C78E-4350-B1D9-807740AE33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7753" y="4097760"/>
            <a:ext cx="457630" cy="4576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FFEA5E9-336B-4A2F-90C1-463C9160D63E}"/>
              </a:ext>
            </a:extLst>
          </p:cNvPr>
          <p:cNvSpPr txBox="1"/>
          <p:nvPr/>
        </p:nvSpPr>
        <p:spPr>
          <a:xfrm>
            <a:off x="1043632" y="4267168"/>
            <a:ext cx="534870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Gain knowledge about patterns of your customers and avoid cancellation </a:t>
            </a:r>
          </a:p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by introducing special offers.</a:t>
            </a:r>
          </a:p>
        </p:txBody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4D23D929-02D3-4338-A10E-1AD20DA27E40}"/>
              </a:ext>
            </a:extLst>
          </p:cNvPr>
          <p:cNvSpPr txBox="1"/>
          <p:nvPr/>
        </p:nvSpPr>
        <p:spPr>
          <a:xfrm>
            <a:off x="1051429" y="1670739"/>
            <a:ext cx="3051125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accent4"/>
                </a:solidFill>
              </a:rPr>
              <a:t>Less lost sales</a:t>
            </a:r>
          </a:p>
        </p:txBody>
      </p:sp>
      <p:sp>
        <p:nvSpPr>
          <p:cNvPr id="22" name="TextBox 33">
            <a:extLst>
              <a:ext uri="{FF2B5EF4-FFF2-40B4-BE49-F238E27FC236}">
                <a16:creationId xmlns:a16="http://schemas.microsoft.com/office/drawing/2014/main" id="{6DC7F671-A136-469A-B55D-464119937A75}"/>
              </a:ext>
            </a:extLst>
          </p:cNvPr>
          <p:cNvSpPr txBox="1"/>
          <p:nvPr/>
        </p:nvSpPr>
        <p:spPr>
          <a:xfrm>
            <a:off x="1051429" y="1914006"/>
            <a:ext cx="5349370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Predict cancellations, avoid empty rooms, stick to flexible cancellation policy </a:t>
            </a:r>
          </a:p>
        </p:txBody>
      </p:sp>
      <p:pic>
        <p:nvPicPr>
          <p:cNvPr id="24" name="Gráfico 35">
            <a:extLst>
              <a:ext uri="{FF2B5EF4-FFF2-40B4-BE49-F238E27FC236}">
                <a16:creationId xmlns:a16="http://schemas.microsoft.com/office/drawing/2014/main" id="{9A204ADA-22AC-4141-A487-AE982254AC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99" y="1698832"/>
            <a:ext cx="457200" cy="457200"/>
          </a:xfrm>
          <a:prstGeom prst="rect">
            <a:avLst/>
          </a:prstGeom>
        </p:spPr>
      </p:pic>
      <p:sp>
        <p:nvSpPr>
          <p:cNvPr id="26" name="Rounded Rectangle 31">
            <a:extLst>
              <a:ext uri="{FF2B5EF4-FFF2-40B4-BE49-F238E27FC236}">
                <a16:creationId xmlns:a16="http://schemas.microsoft.com/office/drawing/2014/main" id="{EC140CD0-25ED-456B-BBB4-56708C3B4E1B}"/>
              </a:ext>
            </a:extLst>
          </p:cNvPr>
          <p:cNvSpPr/>
          <p:nvPr/>
        </p:nvSpPr>
        <p:spPr>
          <a:xfrm>
            <a:off x="387342" y="1661226"/>
            <a:ext cx="529117" cy="5059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b="1" dirty="0"/>
          </a:p>
        </p:txBody>
      </p:sp>
      <p:pic>
        <p:nvPicPr>
          <p:cNvPr id="5" name="Graphic 4" descr="Upward trend">
            <a:extLst>
              <a:ext uri="{FF2B5EF4-FFF2-40B4-BE49-F238E27FC236}">
                <a16:creationId xmlns:a16="http://schemas.microsoft.com/office/drawing/2014/main" id="{975CA0BB-60AE-41B2-A19F-AAE2DA5ABD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4737" y="1653695"/>
            <a:ext cx="529118" cy="52911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F9EB9F-D402-4AFE-B670-9D7D648AD05C}"/>
              </a:ext>
            </a:extLst>
          </p:cNvPr>
          <p:cNvSpPr/>
          <p:nvPr/>
        </p:nvSpPr>
        <p:spPr bwMode="auto">
          <a:xfrm>
            <a:off x="6400799" y="2068825"/>
            <a:ext cx="1837929" cy="733603"/>
          </a:xfrm>
          <a:prstGeom prst="roundRect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Accuracy: </a:t>
            </a:r>
          </a:p>
          <a:p>
            <a:pPr algn="ctr"/>
            <a:r>
              <a:rPr lang="en-GB" sz="1400" b="1" dirty="0">
                <a:solidFill>
                  <a:schemeClr val="bg1"/>
                </a:solidFill>
              </a:rPr>
              <a:t>above 80 %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2D4DABE-4A8E-4819-B0BC-57D873B5CADA}"/>
              </a:ext>
            </a:extLst>
          </p:cNvPr>
          <p:cNvSpPr/>
          <p:nvPr/>
        </p:nvSpPr>
        <p:spPr bwMode="auto">
          <a:xfrm>
            <a:off x="6400799" y="3185657"/>
            <a:ext cx="1837929" cy="733603"/>
          </a:xfrm>
          <a:prstGeom prst="roundRect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20 % decrease in cancellation rate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041CF9D-9D50-4485-B775-4FD37E5A7BCD}"/>
              </a:ext>
            </a:extLst>
          </p:cNvPr>
          <p:cNvSpPr/>
          <p:nvPr/>
        </p:nvSpPr>
        <p:spPr>
          <a:xfrm>
            <a:off x="6347014" y="1404334"/>
            <a:ext cx="1945498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cs typeface="Aharoni" panose="02010803020104030203" pitchFamily="2" charset="-79"/>
              </a:rPr>
              <a:t>Success criteria</a:t>
            </a:r>
          </a:p>
        </p:txBody>
      </p:sp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D782C4AA-59C1-41A9-A22E-021B5D60128B}"/>
              </a:ext>
            </a:extLst>
          </p:cNvPr>
          <p:cNvSpPr/>
          <p:nvPr/>
        </p:nvSpPr>
        <p:spPr>
          <a:xfrm>
            <a:off x="5518261" y="1305283"/>
            <a:ext cx="348463" cy="3269662"/>
          </a:xfrm>
          <a:prstGeom prst="rightBrac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166209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3">
            <a:extLst>
              <a:ext uri="{FF2B5EF4-FFF2-40B4-BE49-F238E27FC236}">
                <a16:creationId xmlns:a16="http://schemas.microsoft.com/office/drawing/2014/main" id="{1BDCC7DA-BA9C-C045-AF97-87E65BF7DE08}"/>
              </a:ext>
            </a:extLst>
          </p:cNvPr>
          <p:cNvSpPr/>
          <p:nvPr/>
        </p:nvSpPr>
        <p:spPr bwMode="auto">
          <a:xfrm>
            <a:off x="5255813" y="1372027"/>
            <a:ext cx="2736126" cy="2125511"/>
          </a:xfrm>
          <a:custGeom>
            <a:avLst/>
            <a:gdLst>
              <a:gd name="connsiteX0" fmla="*/ 72195 w 1299410"/>
              <a:gd name="connsiteY0" fmla="*/ 0 h 1860497"/>
              <a:gd name="connsiteX1" fmla="*/ 1227215 w 1299410"/>
              <a:gd name="connsiteY1" fmla="*/ 0 h 1860497"/>
              <a:gd name="connsiteX2" fmla="*/ 1299410 w 1299410"/>
              <a:gd name="connsiteY2" fmla="*/ 72195 h 1860497"/>
              <a:gd name="connsiteX3" fmla="*/ 1299410 w 1299410"/>
              <a:gd name="connsiteY3" fmla="*/ 1788302 h 1860497"/>
              <a:gd name="connsiteX4" fmla="*/ 1227215 w 1299410"/>
              <a:gd name="connsiteY4" fmla="*/ 1860497 h 1860497"/>
              <a:gd name="connsiteX5" fmla="*/ 72195 w 1299410"/>
              <a:gd name="connsiteY5" fmla="*/ 1860497 h 1860497"/>
              <a:gd name="connsiteX6" fmla="*/ 0 w 1299410"/>
              <a:gd name="connsiteY6" fmla="*/ 1788302 h 1860497"/>
              <a:gd name="connsiteX7" fmla="*/ 0 w 1299410"/>
              <a:gd name="connsiteY7" fmla="*/ 72195 h 1860497"/>
              <a:gd name="connsiteX8" fmla="*/ 72195 w 1299410"/>
              <a:gd name="connsiteY8" fmla="*/ 0 h 1860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410" h="1860497">
                <a:moveTo>
                  <a:pt x="72195" y="0"/>
                </a:moveTo>
                <a:lnTo>
                  <a:pt x="1227215" y="0"/>
                </a:lnTo>
                <a:cubicBezTo>
                  <a:pt x="1267087" y="0"/>
                  <a:pt x="1299410" y="32323"/>
                  <a:pt x="1299410" y="72195"/>
                </a:cubicBezTo>
                <a:lnTo>
                  <a:pt x="1299410" y="1788302"/>
                </a:lnTo>
                <a:cubicBezTo>
                  <a:pt x="1299410" y="1828174"/>
                  <a:pt x="1267087" y="1860497"/>
                  <a:pt x="1227215" y="1860497"/>
                </a:cubicBezTo>
                <a:lnTo>
                  <a:pt x="72195" y="1860497"/>
                </a:lnTo>
                <a:cubicBezTo>
                  <a:pt x="32323" y="1860497"/>
                  <a:pt x="0" y="1828174"/>
                  <a:pt x="0" y="1788302"/>
                </a:cubicBezTo>
                <a:lnTo>
                  <a:pt x="0" y="72195"/>
                </a:lnTo>
                <a:cubicBezTo>
                  <a:pt x="0" y="32323"/>
                  <a:pt x="32323" y="0"/>
                  <a:pt x="72195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350"/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D5294AC6-4B9E-214B-A0CF-9C717DF6D78D}"/>
              </a:ext>
            </a:extLst>
          </p:cNvPr>
          <p:cNvSpPr/>
          <p:nvPr/>
        </p:nvSpPr>
        <p:spPr bwMode="auto">
          <a:xfrm>
            <a:off x="1011180" y="1346814"/>
            <a:ext cx="3832772" cy="2125511"/>
          </a:xfrm>
          <a:custGeom>
            <a:avLst/>
            <a:gdLst>
              <a:gd name="connsiteX0" fmla="*/ 72195 w 1299410"/>
              <a:gd name="connsiteY0" fmla="*/ 0 h 1860497"/>
              <a:gd name="connsiteX1" fmla="*/ 1227215 w 1299410"/>
              <a:gd name="connsiteY1" fmla="*/ 0 h 1860497"/>
              <a:gd name="connsiteX2" fmla="*/ 1299410 w 1299410"/>
              <a:gd name="connsiteY2" fmla="*/ 72195 h 1860497"/>
              <a:gd name="connsiteX3" fmla="*/ 1299410 w 1299410"/>
              <a:gd name="connsiteY3" fmla="*/ 1788302 h 1860497"/>
              <a:gd name="connsiteX4" fmla="*/ 1227215 w 1299410"/>
              <a:gd name="connsiteY4" fmla="*/ 1860497 h 1860497"/>
              <a:gd name="connsiteX5" fmla="*/ 72195 w 1299410"/>
              <a:gd name="connsiteY5" fmla="*/ 1860497 h 1860497"/>
              <a:gd name="connsiteX6" fmla="*/ 0 w 1299410"/>
              <a:gd name="connsiteY6" fmla="*/ 1788302 h 1860497"/>
              <a:gd name="connsiteX7" fmla="*/ 0 w 1299410"/>
              <a:gd name="connsiteY7" fmla="*/ 72195 h 1860497"/>
              <a:gd name="connsiteX8" fmla="*/ 72195 w 1299410"/>
              <a:gd name="connsiteY8" fmla="*/ 0 h 1860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410" h="1860497">
                <a:moveTo>
                  <a:pt x="72195" y="0"/>
                </a:moveTo>
                <a:lnTo>
                  <a:pt x="1227215" y="0"/>
                </a:lnTo>
                <a:cubicBezTo>
                  <a:pt x="1267087" y="0"/>
                  <a:pt x="1299410" y="32323"/>
                  <a:pt x="1299410" y="72195"/>
                </a:cubicBezTo>
                <a:lnTo>
                  <a:pt x="1299410" y="1788302"/>
                </a:lnTo>
                <a:cubicBezTo>
                  <a:pt x="1299410" y="1828174"/>
                  <a:pt x="1267087" y="1860497"/>
                  <a:pt x="1227215" y="1860497"/>
                </a:cubicBezTo>
                <a:lnTo>
                  <a:pt x="72195" y="1860497"/>
                </a:lnTo>
                <a:cubicBezTo>
                  <a:pt x="32323" y="1860497"/>
                  <a:pt x="0" y="1828174"/>
                  <a:pt x="0" y="1788302"/>
                </a:cubicBezTo>
                <a:lnTo>
                  <a:pt x="0" y="72195"/>
                </a:lnTo>
                <a:cubicBezTo>
                  <a:pt x="0" y="32323"/>
                  <a:pt x="32323" y="0"/>
                  <a:pt x="72195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35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381000" y="836697"/>
            <a:ext cx="8368363" cy="173255"/>
          </a:xfrm>
        </p:spPr>
        <p:txBody>
          <a:bodyPr/>
          <a:lstStyle/>
          <a:p>
            <a:r>
              <a:rPr lang="en-US" dirty="0"/>
              <a:t>Palm &amp; Company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/>
              <a:t>Active and demanding guests are less likely to cancel</a:t>
            </a:r>
          </a:p>
        </p:txBody>
      </p:sp>
      <p:pic>
        <p:nvPicPr>
          <p:cNvPr id="5" name="Imagem 4" descr="Uma imagem com captura de ecrã, desenho&#10;&#10;Descrição gerada automaticamente">
            <a:extLst>
              <a:ext uri="{FF2B5EF4-FFF2-40B4-BE49-F238E27FC236}">
                <a16:creationId xmlns:a16="http://schemas.microsoft.com/office/drawing/2014/main" id="{13D0B313-F5EF-E14C-BC43-962E5938C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53"/>
          <a:stretch/>
        </p:blipFill>
        <p:spPr>
          <a:xfrm>
            <a:off x="1128173" y="2044415"/>
            <a:ext cx="3576718" cy="957645"/>
          </a:xfrm>
          <a:prstGeom prst="rect">
            <a:avLst/>
          </a:prstGeom>
        </p:spPr>
      </p:pic>
      <p:pic>
        <p:nvPicPr>
          <p:cNvPr id="10" name="Imagem 9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9563A9FF-54CA-9E45-B2B4-EE1DBFA583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352"/>
          <a:stretch/>
        </p:blipFill>
        <p:spPr>
          <a:xfrm>
            <a:off x="5443385" y="1967620"/>
            <a:ext cx="2461092" cy="1063527"/>
          </a:xfrm>
          <a:prstGeom prst="rect">
            <a:avLst/>
          </a:prstGeom>
        </p:spPr>
      </p:pic>
      <p:sp>
        <p:nvSpPr>
          <p:cNvPr id="25" name="Rectangle 9">
            <a:extLst>
              <a:ext uri="{FF2B5EF4-FFF2-40B4-BE49-F238E27FC236}">
                <a16:creationId xmlns:a16="http://schemas.microsoft.com/office/drawing/2014/main" id="{8F40DDF7-A750-5D41-AD62-735C81EF13FF}"/>
              </a:ext>
            </a:extLst>
          </p:cNvPr>
          <p:cNvSpPr/>
          <p:nvPr/>
        </p:nvSpPr>
        <p:spPr>
          <a:xfrm>
            <a:off x="1042952" y="1610301"/>
            <a:ext cx="3761185" cy="176074"/>
          </a:xfrm>
          <a:prstGeom prst="rect">
            <a:avLst/>
          </a:prstGeom>
        </p:spPr>
        <p:txBody>
          <a:bodyPr wrap="square" tIns="0" bIns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chemeClr val="accent1"/>
                </a:solidFill>
              </a:rPr>
              <a:t>Cancelled VS. Not Cancelled by </a:t>
            </a:r>
            <a:r>
              <a:rPr lang="en-US" sz="1050" b="1" dirty="0">
                <a:solidFill>
                  <a:schemeClr val="accent1"/>
                </a:solidFill>
              </a:rPr>
              <a:t>Total of Special Requests</a:t>
            </a:r>
          </a:p>
        </p:txBody>
      </p:sp>
      <p:sp>
        <p:nvSpPr>
          <p:cNvPr id="29" name="Rectangle 44">
            <a:extLst>
              <a:ext uri="{FF2B5EF4-FFF2-40B4-BE49-F238E27FC236}">
                <a16:creationId xmlns:a16="http://schemas.microsoft.com/office/drawing/2014/main" id="{2DE7E7F6-00CC-D64A-AD9C-AEA3D63A080F}"/>
              </a:ext>
            </a:extLst>
          </p:cNvPr>
          <p:cNvSpPr/>
          <p:nvPr/>
        </p:nvSpPr>
        <p:spPr>
          <a:xfrm>
            <a:off x="5255814" y="1578829"/>
            <a:ext cx="2829272" cy="176074"/>
          </a:xfrm>
          <a:prstGeom prst="rect">
            <a:avLst/>
          </a:prstGeom>
        </p:spPr>
        <p:txBody>
          <a:bodyPr wrap="square" tIns="0" bIns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chemeClr val="accent1"/>
                </a:solidFill>
              </a:rPr>
              <a:t>Booking with at least 1 booking change</a:t>
            </a:r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id="{48618365-469F-754A-B1BB-A747C22E0080}"/>
              </a:ext>
            </a:extLst>
          </p:cNvPr>
          <p:cNvSpPr txBox="1"/>
          <p:nvPr/>
        </p:nvSpPr>
        <p:spPr>
          <a:xfrm flipH="1">
            <a:off x="1891025" y="3834310"/>
            <a:ext cx="1932605" cy="59753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Customers that don’t make special requests are more likely to cancel bookings.</a:t>
            </a:r>
          </a:p>
        </p:txBody>
      </p:sp>
      <p:sp>
        <p:nvSpPr>
          <p:cNvPr id="40" name="Rounded Rectangle 6">
            <a:extLst>
              <a:ext uri="{FF2B5EF4-FFF2-40B4-BE49-F238E27FC236}">
                <a16:creationId xmlns:a16="http://schemas.microsoft.com/office/drawing/2014/main" id="{EEBCDFC4-A30D-F747-8C16-D6765A57EE03}"/>
              </a:ext>
            </a:extLst>
          </p:cNvPr>
          <p:cNvSpPr/>
          <p:nvPr/>
        </p:nvSpPr>
        <p:spPr bwMode="auto">
          <a:xfrm>
            <a:off x="2778184" y="3304805"/>
            <a:ext cx="167430" cy="16743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350"/>
          </a:p>
        </p:txBody>
      </p:sp>
      <p:sp>
        <p:nvSpPr>
          <p:cNvPr id="41" name="Rounded Rectangle 7">
            <a:extLst>
              <a:ext uri="{FF2B5EF4-FFF2-40B4-BE49-F238E27FC236}">
                <a16:creationId xmlns:a16="http://schemas.microsoft.com/office/drawing/2014/main" id="{38378DFD-9F11-694C-84EE-8D1CFDA5B26E}"/>
              </a:ext>
            </a:extLst>
          </p:cNvPr>
          <p:cNvSpPr/>
          <p:nvPr/>
        </p:nvSpPr>
        <p:spPr bwMode="auto">
          <a:xfrm>
            <a:off x="2814465" y="3341086"/>
            <a:ext cx="94869" cy="94869"/>
          </a:xfrm>
          <a:prstGeom prst="round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350"/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85AEECE1-917B-774A-A525-DE7E9BA00AFD}"/>
              </a:ext>
            </a:extLst>
          </p:cNvPr>
          <p:cNvGrpSpPr/>
          <p:nvPr/>
        </p:nvGrpSpPr>
        <p:grpSpPr>
          <a:xfrm>
            <a:off x="6502302" y="3304805"/>
            <a:ext cx="167430" cy="167430"/>
            <a:chOff x="5690812" y="4140721"/>
            <a:chExt cx="223240" cy="223240"/>
          </a:xfrm>
        </p:grpSpPr>
        <p:sp>
          <p:nvSpPr>
            <p:cNvPr id="42" name="Rounded Rectangle 37">
              <a:extLst>
                <a:ext uri="{FF2B5EF4-FFF2-40B4-BE49-F238E27FC236}">
                  <a16:creationId xmlns:a16="http://schemas.microsoft.com/office/drawing/2014/main" id="{A4A2DA21-E545-CE41-86E7-0ED2BECDAE6A}"/>
                </a:ext>
              </a:extLst>
            </p:cNvPr>
            <p:cNvSpPr/>
            <p:nvPr/>
          </p:nvSpPr>
          <p:spPr bwMode="auto">
            <a:xfrm>
              <a:off x="5690812" y="4140721"/>
              <a:ext cx="223240" cy="223240"/>
            </a:xfrm>
            <a:prstGeom prst="round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50"/>
            </a:p>
          </p:txBody>
        </p:sp>
        <p:sp>
          <p:nvSpPr>
            <p:cNvPr id="43" name="Rounded Rectangle 38">
              <a:extLst>
                <a:ext uri="{FF2B5EF4-FFF2-40B4-BE49-F238E27FC236}">
                  <a16:creationId xmlns:a16="http://schemas.microsoft.com/office/drawing/2014/main" id="{253A9F29-1E51-7F4D-A14A-25E8C2BABBBD}"/>
                </a:ext>
              </a:extLst>
            </p:cNvPr>
            <p:cNvSpPr/>
            <p:nvPr/>
          </p:nvSpPr>
          <p:spPr bwMode="auto">
            <a:xfrm>
              <a:off x="5739186" y="4189095"/>
              <a:ext cx="126492" cy="126492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5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cxnSp>
        <p:nvCxnSpPr>
          <p:cNvPr id="55" name="Straight Connector 104">
            <a:extLst>
              <a:ext uri="{FF2B5EF4-FFF2-40B4-BE49-F238E27FC236}">
                <a16:creationId xmlns:a16="http://schemas.microsoft.com/office/drawing/2014/main" id="{C9723C22-9D98-A34E-A4CD-C6A7FBDA227F}"/>
              </a:ext>
            </a:extLst>
          </p:cNvPr>
          <p:cNvCxnSpPr>
            <a:cxnSpLocks/>
          </p:cNvCxnSpPr>
          <p:nvPr/>
        </p:nvCxnSpPr>
        <p:spPr>
          <a:xfrm flipV="1">
            <a:off x="2857327" y="3497538"/>
            <a:ext cx="0" cy="30008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104">
            <a:extLst>
              <a:ext uri="{FF2B5EF4-FFF2-40B4-BE49-F238E27FC236}">
                <a16:creationId xmlns:a16="http://schemas.microsoft.com/office/drawing/2014/main" id="{09477426-F37A-F24E-AEA2-7D5D5F2F4079}"/>
              </a:ext>
            </a:extLst>
          </p:cNvPr>
          <p:cNvCxnSpPr>
            <a:cxnSpLocks/>
          </p:cNvCxnSpPr>
          <p:nvPr/>
        </p:nvCxnSpPr>
        <p:spPr>
          <a:xfrm flipV="1">
            <a:off x="6576587" y="3497538"/>
            <a:ext cx="0" cy="30008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2">
            <a:extLst>
              <a:ext uri="{FF2B5EF4-FFF2-40B4-BE49-F238E27FC236}">
                <a16:creationId xmlns:a16="http://schemas.microsoft.com/office/drawing/2014/main" id="{4891CD42-0A66-3743-92EE-1C14905F7544}"/>
              </a:ext>
            </a:extLst>
          </p:cNvPr>
          <p:cNvSpPr txBox="1"/>
          <p:nvPr/>
        </p:nvSpPr>
        <p:spPr>
          <a:xfrm flipH="1">
            <a:off x="5619715" y="3834310"/>
            <a:ext cx="1932605" cy="59753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Customers that have made changes in their booking, usually don’t cancel their reservation.</a:t>
            </a:r>
          </a:p>
        </p:txBody>
      </p:sp>
    </p:spTree>
    <p:extLst>
      <p:ext uri="{BB962C8B-B14F-4D97-AF65-F5344CB8AC3E}">
        <p14:creationId xmlns:p14="http://schemas.microsoft.com/office/powerpoint/2010/main" val="31504412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3">
            <a:extLst>
              <a:ext uri="{FF2B5EF4-FFF2-40B4-BE49-F238E27FC236}">
                <a16:creationId xmlns:a16="http://schemas.microsoft.com/office/drawing/2014/main" id="{DEA5C2AF-8E8F-5E4B-BFF1-E72995DBB010}"/>
              </a:ext>
            </a:extLst>
          </p:cNvPr>
          <p:cNvSpPr/>
          <p:nvPr/>
        </p:nvSpPr>
        <p:spPr bwMode="auto">
          <a:xfrm>
            <a:off x="2143761" y="1242038"/>
            <a:ext cx="4886690" cy="2865777"/>
          </a:xfrm>
          <a:custGeom>
            <a:avLst/>
            <a:gdLst>
              <a:gd name="connsiteX0" fmla="*/ 72195 w 1299410"/>
              <a:gd name="connsiteY0" fmla="*/ 0 h 1860497"/>
              <a:gd name="connsiteX1" fmla="*/ 1227215 w 1299410"/>
              <a:gd name="connsiteY1" fmla="*/ 0 h 1860497"/>
              <a:gd name="connsiteX2" fmla="*/ 1299410 w 1299410"/>
              <a:gd name="connsiteY2" fmla="*/ 72195 h 1860497"/>
              <a:gd name="connsiteX3" fmla="*/ 1299410 w 1299410"/>
              <a:gd name="connsiteY3" fmla="*/ 1788302 h 1860497"/>
              <a:gd name="connsiteX4" fmla="*/ 1227215 w 1299410"/>
              <a:gd name="connsiteY4" fmla="*/ 1860497 h 1860497"/>
              <a:gd name="connsiteX5" fmla="*/ 72195 w 1299410"/>
              <a:gd name="connsiteY5" fmla="*/ 1860497 h 1860497"/>
              <a:gd name="connsiteX6" fmla="*/ 0 w 1299410"/>
              <a:gd name="connsiteY6" fmla="*/ 1788302 h 1860497"/>
              <a:gd name="connsiteX7" fmla="*/ 0 w 1299410"/>
              <a:gd name="connsiteY7" fmla="*/ 72195 h 1860497"/>
              <a:gd name="connsiteX8" fmla="*/ 72195 w 1299410"/>
              <a:gd name="connsiteY8" fmla="*/ 0 h 1860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410" h="1860497">
                <a:moveTo>
                  <a:pt x="72195" y="0"/>
                </a:moveTo>
                <a:lnTo>
                  <a:pt x="1227215" y="0"/>
                </a:lnTo>
                <a:cubicBezTo>
                  <a:pt x="1267087" y="0"/>
                  <a:pt x="1299410" y="32323"/>
                  <a:pt x="1299410" y="72195"/>
                </a:cubicBezTo>
                <a:lnTo>
                  <a:pt x="1299410" y="1788302"/>
                </a:lnTo>
                <a:cubicBezTo>
                  <a:pt x="1299410" y="1828174"/>
                  <a:pt x="1267087" y="1860497"/>
                  <a:pt x="1227215" y="1860497"/>
                </a:cubicBezTo>
                <a:lnTo>
                  <a:pt x="72195" y="1860497"/>
                </a:lnTo>
                <a:cubicBezTo>
                  <a:pt x="32323" y="1860497"/>
                  <a:pt x="0" y="1828174"/>
                  <a:pt x="0" y="1788302"/>
                </a:cubicBezTo>
                <a:lnTo>
                  <a:pt x="0" y="72195"/>
                </a:lnTo>
                <a:cubicBezTo>
                  <a:pt x="0" y="32323"/>
                  <a:pt x="32323" y="0"/>
                  <a:pt x="72195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35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381000" y="836697"/>
            <a:ext cx="8368363" cy="173255"/>
          </a:xfrm>
        </p:spPr>
        <p:txBody>
          <a:bodyPr/>
          <a:lstStyle/>
          <a:p>
            <a:r>
              <a:rPr lang="en-US" dirty="0"/>
              <a:t>Palm &amp; Company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/>
              <a:t>Spontaneous bookings are less often cancelled </a:t>
            </a:r>
          </a:p>
        </p:txBody>
      </p:sp>
      <p:sp>
        <p:nvSpPr>
          <p:cNvPr id="27" name="Rectangle 44">
            <a:extLst>
              <a:ext uri="{FF2B5EF4-FFF2-40B4-BE49-F238E27FC236}">
                <a16:creationId xmlns:a16="http://schemas.microsoft.com/office/drawing/2014/main" id="{BD13204D-1308-4C4D-BB90-5FF087CF6C9F}"/>
              </a:ext>
            </a:extLst>
          </p:cNvPr>
          <p:cNvSpPr/>
          <p:nvPr/>
        </p:nvSpPr>
        <p:spPr>
          <a:xfrm>
            <a:off x="2334620" y="1403920"/>
            <a:ext cx="3406881" cy="176074"/>
          </a:xfrm>
          <a:prstGeom prst="rect">
            <a:avLst/>
          </a:prstGeom>
        </p:spPr>
        <p:txBody>
          <a:bodyPr wrap="square" tIns="0" bIns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chemeClr val="accent6"/>
                </a:solidFill>
              </a:rPr>
              <a:t>Lead Time </a:t>
            </a:r>
            <a:r>
              <a:rPr lang="en-US" sz="1050" dirty="0">
                <a:solidFill>
                  <a:schemeClr val="accent6"/>
                </a:solidFill>
              </a:rPr>
              <a:t>in Cancelled and Not Cancelled Bookings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0115043E-F814-EF49-9F87-662AFCE7EC56}"/>
              </a:ext>
            </a:extLst>
          </p:cNvPr>
          <p:cNvGrpSpPr/>
          <p:nvPr/>
        </p:nvGrpSpPr>
        <p:grpSpPr>
          <a:xfrm>
            <a:off x="4498443" y="3876281"/>
            <a:ext cx="167430" cy="167430"/>
            <a:chOff x="3992491" y="4140721"/>
            <a:chExt cx="223240" cy="223240"/>
          </a:xfrm>
        </p:grpSpPr>
        <p:sp>
          <p:nvSpPr>
            <p:cNvPr id="44" name="Rounded Rectangle 46">
              <a:extLst>
                <a:ext uri="{FF2B5EF4-FFF2-40B4-BE49-F238E27FC236}">
                  <a16:creationId xmlns:a16="http://schemas.microsoft.com/office/drawing/2014/main" id="{AB664A71-073F-7B4E-942E-02472A59A85F}"/>
                </a:ext>
              </a:extLst>
            </p:cNvPr>
            <p:cNvSpPr/>
            <p:nvPr/>
          </p:nvSpPr>
          <p:spPr bwMode="auto">
            <a:xfrm>
              <a:off x="3992491" y="4140721"/>
              <a:ext cx="223240" cy="22324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50">
                <a:solidFill>
                  <a:schemeClr val="accent6"/>
                </a:solidFill>
              </a:endParaRPr>
            </a:p>
          </p:txBody>
        </p:sp>
        <p:sp>
          <p:nvSpPr>
            <p:cNvPr id="45" name="Rounded Rectangle 47">
              <a:extLst>
                <a:ext uri="{FF2B5EF4-FFF2-40B4-BE49-F238E27FC236}">
                  <a16:creationId xmlns:a16="http://schemas.microsoft.com/office/drawing/2014/main" id="{16A7E610-E1E4-6A44-A85B-66E044B1B5A8}"/>
                </a:ext>
              </a:extLst>
            </p:cNvPr>
            <p:cNvSpPr/>
            <p:nvPr/>
          </p:nvSpPr>
          <p:spPr bwMode="auto">
            <a:xfrm>
              <a:off x="4040865" y="4189095"/>
              <a:ext cx="126492" cy="126492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50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58" name="Straight Connector 104">
            <a:extLst>
              <a:ext uri="{FF2B5EF4-FFF2-40B4-BE49-F238E27FC236}">
                <a16:creationId xmlns:a16="http://schemas.microsoft.com/office/drawing/2014/main" id="{475C2474-4951-2647-8389-478C8D08BA59}"/>
              </a:ext>
            </a:extLst>
          </p:cNvPr>
          <p:cNvCxnSpPr>
            <a:cxnSpLocks/>
          </p:cNvCxnSpPr>
          <p:nvPr/>
        </p:nvCxnSpPr>
        <p:spPr>
          <a:xfrm flipV="1">
            <a:off x="4581261" y="4185555"/>
            <a:ext cx="0" cy="30008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2">
            <a:extLst>
              <a:ext uri="{FF2B5EF4-FFF2-40B4-BE49-F238E27FC236}">
                <a16:creationId xmlns:a16="http://schemas.microsoft.com/office/drawing/2014/main" id="{35F51641-B5AE-0B41-9945-9D33D225A049}"/>
              </a:ext>
            </a:extLst>
          </p:cNvPr>
          <p:cNvSpPr txBox="1"/>
          <p:nvPr/>
        </p:nvSpPr>
        <p:spPr>
          <a:xfrm flipH="1">
            <a:off x="3605696" y="4486223"/>
            <a:ext cx="1932605" cy="3897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higher lead time means an increasing rate of cancellation.</a:t>
            </a:r>
          </a:p>
        </p:txBody>
      </p:sp>
      <p:pic>
        <p:nvPicPr>
          <p:cNvPr id="39" name="Imagem 38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0695AF22-CF44-F14F-B22B-F0DEAFEE4F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09"/>
          <a:stretch/>
        </p:blipFill>
        <p:spPr>
          <a:xfrm>
            <a:off x="2184120" y="1812081"/>
            <a:ext cx="4769451" cy="189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3421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3">
            <a:extLst>
              <a:ext uri="{FF2B5EF4-FFF2-40B4-BE49-F238E27FC236}">
                <a16:creationId xmlns:a16="http://schemas.microsoft.com/office/drawing/2014/main" id="{DEA5C2AF-8E8F-5E4B-BFF1-E72995DBB010}"/>
              </a:ext>
            </a:extLst>
          </p:cNvPr>
          <p:cNvSpPr/>
          <p:nvPr/>
        </p:nvSpPr>
        <p:spPr bwMode="auto">
          <a:xfrm>
            <a:off x="4647790" y="1216284"/>
            <a:ext cx="4342425" cy="2287015"/>
          </a:xfrm>
          <a:custGeom>
            <a:avLst/>
            <a:gdLst>
              <a:gd name="connsiteX0" fmla="*/ 72195 w 1299410"/>
              <a:gd name="connsiteY0" fmla="*/ 0 h 1860497"/>
              <a:gd name="connsiteX1" fmla="*/ 1227215 w 1299410"/>
              <a:gd name="connsiteY1" fmla="*/ 0 h 1860497"/>
              <a:gd name="connsiteX2" fmla="*/ 1299410 w 1299410"/>
              <a:gd name="connsiteY2" fmla="*/ 72195 h 1860497"/>
              <a:gd name="connsiteX3" fmla="*/ 1299410 w 1299410"/>
              <a:gd name="connsiteY3" fmla="*/ 1788302 h 1860497"/>
              <a:gd name="connsiteX4" fmla="*/ 1227215 w 1299410"/>
              <a:gd name="connsiteY4" fmla="*/ 1860497 h 1860497"/>
              <a:gd name="connsiteX5" fmla="*/ 72195 w 1299410"/>
              <a:gd name="connsiteY5" fmla="*/ 1860497 h 1860497"/>
              <a:gd name="connsiteX6" fmla="*/ 0 w 1299410"/>
              <a:gd name="connsiteY6" fmla="*/ 1788302 h 1860497"/>
              <a:gd name="connsiteX7" fmla="*/ 0 w 1299410"/>
              <a:gd name="connsiteY7" fmla="*/ 72195 h 1860497"/>
              <a:gd name="connsiteX8" fmla="*/ 72195 w 1299410"/>
              <a:gd name="connsiteY8" fmla="*/ 0 h 1860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410" h="1860497">
                <a:moveTo>
                  <a:pt x="72195" y="0"/>
                </a:moveTo>
                <a:lnTo>
                  <a:pt x="1227215" y="0"/>
                </a:lnTo>
                <a:cubicBezTo>
                  <a:pt x="1267087" y="0"/>
                  <a:pt x="1299410" y="32323"/>
                  <a:pt x="1299410" y="72195"/>
                </a:cubicBezTo>
                <a:lnTo>
                  <a:pt x="1299410" y="1788302"/>
                </a:lnTo>
                <a:cubicBezTo>
                  <a:pt x="1299410" y="1828174"/>
                  <a:pt x="1267087" y="1860497"/>
                  <a:pt x="1227215" y="1860497"/>
                </a:cubicBezTo>
                <a:lnTo>
                  <a:pt x="72195" y="1860497"/>
                </a:lnTo>
                <a:cubicBezTo>
                  <a:pt x="32323" y="1860497"/>
                  <a:pt x="0" y="1828174"/>
                  <a:pt x="0" y="1788302"/>
                </a:cubicBezTo>
                <a:lnTo>
                  <a:pt x="0" y="72195"/>
                </a:lnTo>
                <a:cubicBezTo>
                  <a:pt x="0" y="32323"/>
                  <a:pt x="32323" y="0"/>
                  <a:pt x="72195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350" dirty="0"/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D5294AC6-4B9E-214B-A0CF-9C717DF6D78D}"/>
              </a:ext>
            </a:extLst>
          </p:cNvPr>
          <p:cNvSpPr/>
          <p:nvPr/>
        </p:nvSpPr>
        <p:spPr bwMode="auto">
          <a:xfrm>
            <a:off x="193460" y="1247138"/>
            <a:ext cx="4087726" cy="2287015"/>
          </a:xfrm>
          <a:custGeom>
            <a:avLst/>
            <a:gdLst>
              <a:gd name="connsiteX0" fmla="*/ 72195 w 1299410"/>
              <a:gd name="connsiteY0" fmla="*/ 0 h 1860497"/>
              <a:gd name="connsiteX1" fmla="*/ 1227215 w 1299410"/>
              <a:gd name="connsiteY1" fmla="*/ 0 h 1860497"/>
              <a:gd name="connsiteX2" fmla="*/ 1299410 w 1299410"/>
              <a:gd name="connsiteY2" fmla="*/ 72195 h 1860497"/>
              <a:gd name="connsiteX3" fmla="*/ 1299410 w 1299410"/>
              <a:gd name="connsiteY3" fmla="*/ 1788302 h 1860497"/>
              <a:gd name="connsiteX4" fmla="*/ 1227215 w 1299410"/>
              <a:gd name="connsiteY4" fmla="*/ 1860497 h 1860497"/>
              <a:gd name="connsiteX5" fmla="*/ 72195 w 1299410"/>
              <a:gd name="connsiteY5" fmla="*/ 1860497 h 1860497"/>
              <a:gd name="connsiteX6" fmla="*/ 0 w 1299410"/>
              <a:gd name="connsiteY6" fmla="*/ 1788302 h 1860497"/>
              <a:gd name="connsiteX7" fmla="*/ 0 w 1299410"/>
              <a:gd name="connsiteY7" fmla="*/ 72195 h 1860497"/>
              <a:gd name="connsiteX8" fmla="*/ 72195 w 1299410"/>
              <a:gd name="connsiteY8" fmla="*/ 0 h 1860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410" h="1860497">
                <a:moveTo>
                  <a:pt x="72195" y="0"/>
                </a:moveTo>
                <a:lnTo>
                  <a:pt x="1227215" y="0"/>
                </a:lnTo>
                <a:cubicBezTo>
                  <a:pt x="1267087" y="0"/>
                  <a:pt x="1299410" y="32323"/>
                  <a:pt x="1299410" y="72195"/>
                </a:cubicBezTo>
                <a:lnTo>
                  <a:pt x="1299410" y="1788302"/>
                </a:lnTo>
                <a:cubicBezTo>
                  <a:pt x="1299410" y="1828174"/>
                  <a:pt x="1267087" y="1860497"/>
                  <a:pt x="1227215" y="1860497"/>
                </a:cubicBezTo>
                <a:lnTo>
                  <a:pt x="72195" y="1860497"/>
                </a:lnTo>
                <a:cubicBezTo>
                  <a:pt x="32323" y="1860497"/>
                  <a:pt x="0" y="1828174"/>
                  <a:pt x="0" y="1788302"/>
                </a:cubicBezTo>
                <a:lnTo>
                  <a:pt x="0" y="72195"/>
                </a:lnTo>
                <a:cubicBezTo>
                  <a:pt x="0" y="32323"/>
                  <a:pt x="32323" y="0"/>
                  <a:pt x="72195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35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381000" y="836697"/>
            <a:ext cx="8368363" cy="173255"/>
          </a:xfrm>
        </p:spPr>
        <p:txBody>
          <a:bodyPr/>
          <a:lstStyle/>
          <a:p>
            <a:r>
              <a:rPr lang="en-US" dirty="0"/>
              <a:t>Palm &amp; Company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/>
              <a:t>There are customer segments with more cancelled bookings</a:t>
            </a: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8F40DDF7-A750-5D41-AD62-735C81EF13FF}"/>
              </a:ext>
            </a:extLst>
          </p:cNvPr>
          <p:cNvSpPr/>
          <p:nvPr/>
        </p:nvSpPr>
        <p:spPr>
          <a:xfrm>
            <a:off x="193460" y="1352700"/>
            <a:ext cx="3193795" cy="176074"/>
          </a:xfrm>
          <a:prstGeom prst="rect">
            <a:avLst/>
          </a:prstGeom>
        </p:spPr>
        <p:txBody>
          <a:bodyPr wrap="square" tIns="0" bIns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chemeClr val="accent1"/>
                </a:solidFill>
              </a:rPr>
              <a:t>Cancelled VS. Not Cancelled by </a:t>
            </a:r>
            <a:r>
              <a:rPr lang="en-US" sz="1050" b="1" dirty="0">
                <a:solidFill>
                  <a:schemeClr val="accent1"/>
                </a:solidFill>
              </a:rPr>
              <a:t>Market Segment</a:t>
            </a:r>
          </a:p>
        </p:txBody>
      </p:sp>
      <p:sp>
        <p:nvSpPr>
          <p:cNvPr id="27" name="Rectangle 44">
            <a:extLst>
              <a:ext uri="{FF2B5EF4-FFF2-40B4-BE49-F238E27FC236}">
                <a16:creationId xmlns:a16="http://schemas.microsoft.com/office/drawing/2014/main" id="{BD13204D-1308-4C4D-BB90-5FF087CF6C9F}"/>
              </a:ext>
            </a:extLst>
          </p:cNvPr>
          <p:cNvSpPr/>
          <p:nvPr/>
        </p:nvSpPr>
        <p:spPr>
          <a:xfrm>
            <a:off x="4647790" y="1283316"/>
            <a:ext cx="3287612" cy="176074"/>
          </a:xfrm>
          <a:prstGeom prst="rect">
            <a:avLst/>
          </a:prstGeom>
        </p:spPr>
        <p:txBody>
          <a:bodyPr wrap="square" tIns="0" bIns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chemeClr val="accent6"/>
                </a:solidFill>
              </a:rPr>
              <a:t>Cancelled VS. Not Cancelled by </a:t>
            </a:r>
            <a:r>
              <a:rPr lang="en-US" sz="1050" b="1" dirty="0">
                <a:solidFill>
                  <a:schemeClr val="accent6"/>
                </a:solidFill>
              </a:rPr>
              <a:t>Customer Type</a:t>
            </a:r>
            <a:endParaRPr lang="en-US" sz="1050" dirty="0">
              <a:solidFill>
                <a:schemeClr val="accent6"/>
              </a:solidFill>
            </a:endParaRPr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id="{48618365-469F-754A-B1BB-A747C22E0080}"/>
              </a:ext>
            </a:extLst>
          </p:cNvPr>
          <p:cNvSpPr txBox="1"/>
          <p:nvPr/>
        </p:nvSpPr>
        <p:spPr>
          <a:xfrm flipH="1">
            <a:off x="1218076" y="3934895"/>
            <a:ext cx="1932605" cy="59753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market segment corresponding to “Groups” has a great impact in the cancelled bookings.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083D3AB-6377-3F4B-8F80-1C2DCF5933E7}"/>
              </a:ext>
            </a:extLst>
          </p:cNvPr>
          <p:cNvGrpSpPr/>
          <p:nvPr/>
        </p:nvGrpSpPr>
        <p:grpSpPr>
          <a:xfrm>
            <a:off x="2100664" y="3279599"/>
            <a:ext cx="167430" cy="167430"/>
            <a:chOff x="2552136" y="4439242"/>
            <a:chExt cx="223240" cy="223240"/>
          </a:xfrm>
        </p:grpSpPr>
        <p:sp>
          <p:nvSpPr>
            <p:cNvPr id="40" name="Rounded Rectangle 6">
              <a:extLst>
                <a:ext uri="{FF2B5EF4-FFF2-40B4-BE49-F238E27FC236}">
                  <a16:creationId xmlns:a16="http://schemas.microsoft.com/office/drawing/2014/main" id="{EEBCDFC4-A30D-F747-8C16-D6765A57EE03}"/>
                </a:ext>
              </a:extLst>
            </p:cNvPr>
            <p:cNvSpPr/>
            <p:nvPr/>
          </p:nvSpPr>
          <p:spPr bwMode="auto">
            <a:xfrm>
              <a:off x="2552136" y="4439242"/>
              <a:ext cx="223240" cy="22324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50"/>
            </a:p>
          </p:txBody>
        </p:sp>
        <p:sp>
          <p:nvSpPr>
            <p:cNvPr id="41" name="Rounded Rectangle 7">
              <a:extLst>
                <a:ext uri="{FF2B5EF4-FFF2-40B4-BE49-F238E27FC236}">
                  <a16:creationId xmlns:a16="http://schemas.microsoft.com/office/drawing/2014/main" id="{38378DFD-9F11-694C-84EE-8D1CFDA5B26E}"/>
                </a:ext>
              </a:extLst>
            </p:cNvPr>
            <p:cNvSpPr/>
            <p:nvPr/>
          </p:nvSpPr>
          <p:spPr bwMode="auto">
            <a:xfrm>
              <a:off x="2600510" y="4487616"/>
              <a:ext cx="126492" cy="126492"/>
            </a:xfrm>
            <a:prstGeom prst="roundRect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50"/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0115043E-F814-EF49-9F87-662AFCE7EC56}"/>
              </a:ext>
            </a:extLst>
          </p:cNvPr>
          <p:cNvGrpSpPr/>
          <p:nvPr/>
        </p:nvGrpSpPr>
        <p:grpSpPr>
          <a:xfrm>
            <a:off x="6727663" y="3232165"/>
            <a:ext cx="167430" cy="167430"/>
            <a:chOff x="3992491" y="4140721"/>
            <a:chExt cx="223240" cy="223240"/>
          </a:xfrm>
        </p:grpSpPr>
        <p:sp>
          <p:nvSpPr>
            <p:cNvPr id="44" name="Rounded Rectangle 46">
              <a:extLst>
                <a:ext uri="{FF2B5EF4-FFF2-40B4-BE49-F238E27FC236}">
                  <a16:creationId xmlns:a16="http://schemas.microsoft.com/office/drawing/2014/main" id="{AB664A71-073F-7B4E-942E-02472A59A85F}"/>
                </a:ext>
              </a:extLst>
            </p:cNvPr>
            <p:cNvSpPr/>
            <p:nvPr/>
          </p:nvSpPr>
          <p:spPr bwMode="auto">
            <a:xfrm>
              <a:off x="3992491" y="4140721"/>
              <a:ext cx="223240" cy="22324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50">
                <a:solidFill>
                  <a:schemeClr val="accent6"/>
                </a:solidFill>
              </a:endParaRPr>
            </a:p>
          </p:txBody>
        </p:sp>
        <p:sp>
          <p:nvSpPr>
            <p:cNvPr id="45" name="Rounded Rectangle 47">
              <a:extLst>
                <a:ext uri="{FF2B5EF4-FFF2-40B4-BE49-F238E27FC236}">
                  <a16:creationId xmlns:a16="http://schemas.microsoft.com/office/drawing/2014/main" id="{16A7E610-E1E4-6A44-A85B-66E044B1B5A8}"/>
                </a:ext>
              </a:extLst>
            </p:cNvPr>
            <p:cNvSpPr/>
            <p:nvPr/>
          </p:nvSpPr>
          <p:spPr bwMode="auto">
            <a:xfrm>
              <a:off x="4040865" y="4189095"/>
              <a:ext cx="126492" cy="126492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50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55" name="Straight Connector 104">
            <a:extLst>
              <a:ext uri="{FF2B5EF4-FFF2-40B4-BE49-F238E27FC236}">
                <a16:creationId xmlns:a16="http://schemas.microsoft.com/office/drawing/2014/main" id="{C9723C22-9D98-A34E-A4CD-C6A7FBDA227F}"/>
              </a:ext>
            </a:extLst>
          </p:cNvPr>
          <p:cNvCxnSpPr>
            <a:cxnSpLocks/>
          </p:cNvCxnSpPr>
          <p:nvPr/>
        </p:nvCxnSpPr>
        <p:spPr>
          <a:xfrm flipV="1">
            <a:off x="2186667" y="3564139"/>
            <a:ext cx="0" cy="30008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104">
            <a:extLst>
              <a:ext uri="{FF2B5EF4-FFF2-40B4-BE49-F238E27FC236}">
                <a16:creationId xmlns:a16="http://schemas.microsoft.com/office/drawing/2014/main" id="{475C2474-4951-2647-8389-478C8D08BA59}"/>
              </a:ext>
            </a:extLst>
          </p:cNvPr>
          <p:cNvCxnSpPr>
            <a:cxnSpLocks/>
          </p:cNvCxnSpPr>
          <p:nvPr/>
        </p:nvCxnSpPr>
        <p:spPr>
          <a:xfrm flipV="1">
            <a:off x="6811378" y="3534152"/>
            <a:ext cx="0" cy="30008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2">
            <a:extLst>
              <a:ext uri="{FF2B5EF4-FFF2-40B4-BE49-F238E27FC236}">
                <a16:creationId xmlns:a16="http://schemas.microsoft.com/office/drawing/2014/main" id="{35F51641-B5AE-0B41-9945-9D33D225A049}"/>
              </a:ext>
            </a:extLst>
          </p:cNvPr>
          <p:cNvSpPr txBox="1"/>
          <p:nvPr/>
        </p:nvSpPr>
        <p:spPr>
          <a:xfrm flipH="1">
            <a:off x="5845075" y="3934918"/>
            <a:ext cx="1932605" cy="59753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”Transient” and “Contract” customers types there is a higher rate of cancellation.</a:t>
            </a:r>
          </a:p>
        </p:txBody>
      </p:sp>
      <p:pic>
        <p:nvPicPr>
          <p:cNvPr id="5" name="Imagem 4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FC4A1DE2-3757-5E41-A6EB-BBCD4B1F4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7" t="30169"/>
          <a:stretch/>
        </p:blipFill>
        <p:spPr>
          <a:xfrm>
            <a:off x="229828" y="1766393"/>
            <a:ext cx="4051357" cy="1076634"/>
          </a:xfrm>
          <a:prstGeom prst="rect">
            <a:avLst/>
          </a:prstGeom>
        </p:spPr>
      </p:pic>
      <p:pic>
        <p:nvPicPr>
          <p:cNvPr id="8" name="Imagem 7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EC7564B2-1FED-E64C-BFC9-17216CE0EC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174"/>
          <a:stretch/>
        </p:blipFill>
        <p:spPr>
          <a:xfrm>
            <a:off x="4730316" y="1680644"/>
            <a:ext cx="4183856" cy="128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5039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381000" y="836697"/>
            <a:ext cx="8368363" cy="173255"/>
          </a:xfrm>
        </p:spPr>
        <p:txBody>
          <a:bodyPr/>
          <a:lstStyle/>
          <a:p>
            <a:r>
              <a:rPr lang="en-US" dirty="0"/>
              <a:t>Palm &amp; Company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/>
              <a:t>Customers do not only cancel once</a:t>
            </a:r>
          </a:p>
        </p:txBody>
      </p:sp>
      <p:sp>
        <p:nvSpPr>
          <p:cNvPr id="22" name="Freeform 3">
            <a:extLst>
              <a:ext uri="{FF2B5EF4-FFF2-40B4-BE49-F238E27FC236}">
                <a16:creationId xmlns:a16="http://schemas.microsoft.com/office/drawing/2014/main" id="{7E0C2C98-DE70-4E1D-81EA-2A178553C0D7}"/>
              </a:ext>
            </a:extLst>
          </p:cNvPr>
          <p:cNvSpPr/>
          <p:nvPr/>
        </p:nvSpPr>
        <p:spPr bwMode="auto">
          <a:xfrm>
            <a:off x="3061255" y="1248358"/>
            <a:ext cx="3121475" cy="2288936"/>
          </a:xfrm>
          <a:custGeom>
            <a:avLst/>
            <a:gdLst>
              <a:gd name="connsiteX0" fmla="*/ 72195 w 1299410"/>
              <a:gd name="connsiteY0" fmla="*/ 0 h 1860497"/>
              <a:gd name="connsiteX1" fmla="*/ 1227215 w 1299410"/>
              <a:gd name="connsiteY1" fmla="*/ 0 h 1860497"/>
              <a:gd name="connsiteX2" fmla="*/ 1299410 w 1299410"/>
              <a:gd name="connsiteY2" fmla="*/ 72195 h 1860497"/>
              <a:gd name="connsiteX3" fmla="*/ 1299410 w 1299410"/>
              <a:gd name="connsiteY3" fmla="*/ 1788302 h 1860497"/>
              <a:gd name="connsiteX4" fmla="*/ 1227215 w 1299410"/>
              <a:gd name="connsiteY4" fmla="*/ 1860497 h 1860497"/>
              <a:gd name="connsiteX5" fmla="*/ 72195 w 1299410"/>
              <a:gd name="connsiteY5" fmla="*/ 1860497 h 1860497"/>
              <a:gd name="connsiteX6" fmla="*/ 0 w 1299410"/>
              <a:gd name="connsiteY6" fmla="*/ 1788302 h 1860497"/>
              <a:gd name="connsiteX7" fmla="*/ 0 w 1299410"/>
              <a:gd name="connsiteY7" fmla="*/ 72195 h 1860497"/>
              <a:gd name="connsiteX8" fmla="*/ 72195 w 1299410"/>
              <a:gd name="connsiteY8" fmla="*/ 0 h 1860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9410" h="1860497">
                <a:moveTo>
                  <a:pt x="72195" y="0"/>
                </a:moveTo>
                <a:lnTo>
                  <a:pt x="1227215" y="0"/>
                </a:lnTo>
                <a:cubicBezTo>
                  <a:pt x="1267087" y="0"/>
                  <a:pt x="1299410" y="32323"/>
                  <a:pt x="1299410" y="72195"/>
                </a:cubicBezTo>
                <a:lnTo>
                  <a:pt x="1299410" y="1788302"/>
                </a:lnTo>
                <a:cubicBezTo>
                  <a:pt x="1299410" y="1828174"/>
                  <a:pt x="1267087" y="1860497"/>
                  <a:pt x="1227215" y="1860497"/>
                </a:cubicBezTo>
                <a:lnTo>
                  <a:pt x="72195" y="1860497"/>
                </a:lnTo>
                <a:cubicBezTo>
                  <a:pt x="32323" y="1860497"/>
                  <a:pt x="0" y="1828174"/>
                  <a:pt x="0" y="1788302"/>
                </a:cubicBezTo>
                <a:lnTo>
                  <a:pt x="0" y="72195"/>
                </a:lnTo>
                <a:cubicBezTo>
                  <a:pt x="0" y="32323"/>
                  <a:pt x="32323" y="0"/>
                  <a:pt x="72195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350" dirty="0"/>
          </a:p>
        </p:txBody>
      </p:sp>
      <p:pic>
        <p:nvPicPr>
          <p:cNvPr id="24" name="Imagem 7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6A61BC87-9F8D-49E1-BE19-8863D833AB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67" b="-2231"/>
          <a:stretch/>
        </p:blipFill>
        <p:spPr>
          <a:xfrm>
            <a:off x="3312869" y="1909421"/>
            <a:ext cx="2738074" cy="1043496"/>
          </a:xfrm>
          <a:prstGeom prst="rect">
            <a:avLst/>
          </a:prstGeom>
        </p:spPr>
      </p:pic>
      <p:sp>
        <p:nvSpPr>
          <p:cNvPr id="26" name="Rectangle 44">
            <a:extLst>
              <a:ext uri="{FF2B5EF4-FFF2-40B4-BE49-F238E27FC236}">
                <a16:creationId xmlns:a16="http://schemas.microsoft.com/office/drawing/2014/main" id="{3795F054-66F9-42F6-BA56-4AE23FF420AF}"/>
              </a:ext>
            </a:extLst>
          </p:cNvPr>
          <p:cNvSpPr/>
          <p:nvPr/>
        </p:nvSpPr>
        <p:spPr>
          <a:xfrm>
            <a:off x="3302075" y="1451625"/>
            <a:ext cx="2639833" cy="176074"/>
          </a:xfrm>
          <a:prstGeom prst="rect">
            <a:avLst/>
          </a:prstGeom>
        </p:spPr>
        <p:txBody>
          <a:bodyPr wrap="square" tIns="0" bIns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chemeClr val="accent6"/>
                </a:solidFill>
              </a:rPr>
              <a:t>Customers that previously cancelled</a:t>
            </a:r>
          </a:p>
        </p:txBody>
      </p:sp>
      <p:grpSp>
        <p:nvGrpSpPr>
          <p:cNvPr id="28" name="Agrupar 48">
            <a:extLst>
              <a:ext uri="{FF2B5EF4-FFF2-40B4-BE49-F238E27FC236}">
                <a16:creationId xmlns:a16="http://schemas.microsoft.com/office/drawing/2014/main" id="{768F4214-16D0-4054-A6A0-9B018DA60230}"/>
              </a:ext>
            </a:extLst>
          </p:cNvPr>
          <p:cNvGrpSpPr/>
          <p:nvPr/>
        </p:nvGrpSpPr>
        <p:grpSpPr>
          <a:xfrm>
            <a:off x="4477583" y="3337945"/>
            <a:ext cx="167430" cy="167430"/>
            <a:chOff x="3992491" y="4140721"/>
            <a:chExt cx="223240" cy="223240"/>
          </a:xfrm>
        </p:grpSpPr>
        <p:sp>
          <p:nvSpPr>
            <p:cNvPr id="29" name="Rounded Rectangle 46">
              <a:extLst>
                <a:ext uri="{FF2B5EF4-FFF2-40B4-BE49-F238E27FC236}">
                  <a16:creationId xmlns:a16="http://schemas.microsoft.com/office/drawing/2014/main" id="{CA70E4EE-B1F9-4624-9AB2-81442BA0665F}"/>
                </a:ext>
              </a:extLst>
            </p:cNvPr>
            <p:cNvSpPr/>
            <p:nvPr/>
          </p:nvSpPr>
          <p:spPr bwMode="auto">
            <a:xfrm>
              <a:off x="3992491" y="4140721"/>
              <a:ext cx="223240" cy="22324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50">
                <a:solidFill>
                  <a:schemeClr val="accent6"/>
                </a:solidFill>
              </a:endParaRPr>
            </a:p>
          </p:txBody>
        </p:sp>
        <p:sp>
          <p:nvSpPr>
            <p:cNvPr id="30" name="Rounded Rectangle 47">
              <a:extLst>
                <a:ext uri="{FF2B5EF4-FFF2-40B4-BE49-F238E27FC236}">
                  <a16:creationId xmlns:a16="http://schemas.microsoft.com/office/drawing/2014/main" id="{259C7529-601F-49C6-B671-4216CF3839DA}"/>
                </a:ext>
              </a:extLst>
            </p:cNvPr>
            <p:cNvSpPr/>
            <p:nvPr/>
          </p:nvSpPr>
          <p:spPr bwMode="auto">
            <a:xfrm>
              <a:off x="4040865" y="4189095"/>
              <a:ext cx="126492" cy="126492"/>
            </a:xfrm>
            <a:prstGeom prst="roundRect">
              <a:avLst/>
            </a:prstGeom>
            <a:solidFill>
              <a:schemeClr val="accent6"/>
            </a:solidFill>
            <a:ln w="9525">
              <a:solidFill>
                <a:schemeClr val="accent6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350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31" name="Straight Connector 104">
            <a:extLst>
              <a:ext uri="{FF2B5EF4-FFF2-40B4-BE49-F238E27FC236}">
                <a16:creationId xmlns:a16="http://schemas.microsoft.com/office/drawing/2014/main" id="{01572E43-0FB2-4C72-9489-9F6976859B7B}"/>
              </a:ext>
            </a:extLst>
          </p:cNvPr>
          <p:cNvCxnSpPr>
            <a:cxnSpLocks/>
          </p:cNvCxnSpPr>
          <p:nvPr/>
        </p:nvCxnSpPr>
        <p:spPr>
          <a:xfrm flipV="1">
            <a:off x="4561298" y="3537293"/>
            <a:ext cx="0" cy="30008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2">
            <a:extLst>
              <a:ext uri="{FF2B5EF4-FFF2-40B4-BE49-F238E27FC236}">
                <a16:creationId xmlns:a16="http://schemas.microsoft.com/office/drawing/2014/main" id="{83A3A251-0A56-4919-BB63-A61F3EAC4507}"/>
              </a:ext>
            </a:extLst>
          </p:cNvPr>
          <p:cNvSpPr txBox="1"/>
          <p:nvPr/>
        </p:nvSpPr>
        <p:spPr>
          <a:xfrm flipH="1">
            <a:off x="3594995" y="3877281"/>
            <a:ext cx="1932605" cy="59753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People that have cancelled reservations in the past show an 84% chance to cancel again </a:t>
            </a:r>
          </a:p>
        </p:txBody>
      </p:sp>
    </p:spTree>
    <p:extLst>
      <p:ext uri="{BB962C8B-B14F-4D97-AF65-F5344CB8AC3E}">
        <p14:creationId xmlns:p14="http://schemas.microsoft.com/office/powerpoint/2010/main" val="357407438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">
            <a:extLst>
              <a:ext uri="{FF2B5EF4-FFF2-40B4-BE49-F238E27FC236}">
                <a16:creationId xmlns:a16="http://schemas.microsoft.com/office/drawing/2014/main" id="{3D614018-33EC-4F5A-8F1E-B7D9E292BB6B}"/>
              </a:ext>
            </a:extLst>
          </p:cNvPr>
          <p:cNvGrpSpPr/>
          <p:nvPr/>
        </p:nvGrpSpPr>
        <p:grpSpPr>
          <a:xfrm>
            <a:off x="673896" y="1461386"/>
            <a:ext cx="3451646" cy="2663007"/>
            <a:chOff x="3217267" y="1885954"/>
            <a:chExt cx="2990857" cy="2307497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361E7672-576E-473D-A77E-A00170025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205" y="3590897"/>
              <a:ext cx="1196978" cy="602554"/>
            </a:xfrm>
            <a:custGeom>
              <a:avLst/>
              <a:gdLst/>
              <a:ahLst/>
              <a:cxnLst>
                <a:cxn ang="0">
                  <a:pos x="237" y="0"/>
                </a:cxn>
                <a:cxn ang="0">
                  <a:pos x="119" y="15"/>
                </a:cxn>
                <a:cxn ang="0">
                  <a:pos x="1" y="0"/>
                </a:cxn>
                <a:cxn ang="0">
                  <a:pos x="1" y="164"/>
                </a:cxn>
                <a:cxn ang="0">
                  <a:pos x="1" y="165"/>
                </a:cxn>
                <a:cxn ang="0">
                  <a:pos x="0" y="165"/>
                </a:cxn>
                <a:cxn ang="0">
                  <a:pos x="118" y="180"/>
                </a:cxn>
                <a:cxn ang="0">
                  <a:pos x="237" y="165"/>
                </a:cxn>
                <a:cxn ang="0">
                  <a:pos x="236" y="165"/>
                </a:cxn>
                <a:cxn ang="0">
                  <a:pos x="237" y="165"/>
                </a:cxn>
                <a:cxn ang="0">
                  <a:pos x="237" y="0"/>
                </a:cxn>
              </a:cxnLst>
              <a:rect l="0" t="0" r="r" b="b"/>
              <a:pathLst>
                <a:path w="237" h="180">
                  <a:moveTo>
                    <a:pt x="237" y="0"/>
                  </a:moveTo>
                  <a:cubicBezTo>
                    <a:pt x="237" y="8"/>
                    <a:pt x="184" y="15"/>
                    <a:pt x="119" y="15"/>
                  </a:cubicBezTo>
                  <a:cubicBezTo>
                    <a:pt x="53" y="15"/>
                    <a:pt x="1" y="8"/>
                    <a:pt x="1" y="0"/>
                  </a:cubicBezTo>
                  <a:cubicBezTo>
                    <a:pt x="1" y="164"/>
                    <a:pt x="1" y="164"/>
                    <a:pt x="1" y="164"/>
                  </a:cubicBezTo>
                  <a:cubicBezTo>
                    <a:pt x="1" y="164"/>
                    <a:pt x="1" y="164"/>
                    <a:pt x="1" y="165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73"/>
                    <a:pt x="53" y="180"/>
                    <a:pt x="118" y="180"/>
                  </a:cubicBezTo>
                  <a:cubicBezTo>
                    <a:pt x="184" y="180"/>
                    <a:pt x="237" y="173"/>
                    <a:pt x="237" y="165"/>
                  </a:cubicBezTo>
                  <a:cubicBezTo>
                    <a:pt x="237" y="165"/>
                    <a:pt x="237" y="165"/>
                    <a:pt x="236" y="165"/>
                  </a:cubicBezTo>
                  <a:cubicBezTo>
                    <a:pt x="237" y="165"/>
                    <a:pt x="237" y="165"/>
                    <a:pt x="237" y="165"/>
                  </a:cubicBezTo>
                  <a:lnTo>
                    <a:pt x="237" y="0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D07DEB0A-2B6C-4CE3-A259-49A0B8193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382" y="3511555"/>
              <a:ext cx="1196978" cy="188914"/>
            </a:xfrm>
            <a:custGeom>
              <a:avLst/>
              <a:gdLst/>
              <a:ahLst/>
              <a:cxnLst>
                <a:cxn ang="0">
                  <a:pos x="398" y="32"/>
                </a:cxn>
                <a:cxn ang="0">
                  <a:pos x="397" y="34"/>
                </a:cxn>
                <a:cxn ang="0">
                  <a:pos x="396" y="36"/>
                </a:cxn>
                <a:cxn ang="0">
                  <a:pos x="396" y="36"/>
                </a:cxn>
                <a:cxn ang="0">
                  <a:pos x="199" y="63"/>
                </a:cxn>
                <a:cxn ang="0">
                  <a:pos x="1" y="35"/>
                </a:cxn>
                <a:cxn ang="0">
                  <a:pos x="0" y="34"/>
                </a:cxn>
                <a:cxn ang="0">
                  <a:pos x="0" y="32"/>
                </a:cxn>
                <a:cxn ang="0">
                  <a:pos x="199" y="0"/>
                </a:cxn>
                <a:cxn ang="0">
                  <a:pos x="398" y="32"/>
                </a:cxn>
              </a:cxnLst>
              <a:rect l="0" t="0" r="r" b="b"/>
              <a:pathLst>
                <a:path w="398" h="63">
                  <a:moveTo>
                    <a:pt x="398" y="32"/>
                  </a:moveTo>
                  <a:cubicBezTo>
                    <a:pt x="398" y="32"/>
                    <a:pt x="398" y="33"/>
                    <a:pt x="397" y="34"/>
                  </a:cubicBezTo>
                  <a:cubicBezTo>
                    <a:pt x="396" y="36"/>
                    <a:pt x="396" y="36"/>
                    <a:pt x="396" y="36"/>
                  </a:cubicBezTo>
                  <a:cubicBezTo>
                    <a:pt x="396" y="36"/>
                    <a:pt x="396" y="36"/>
                    <a:pt x="396" y="36"/>
                  </a:cubicBezTo>
                  <a:cubicBezTo>
                    <a:pt x="384" y="51"/>
                    <a:pt x="300" y="63"/>
                    <a:pt x="199" y="63"/>
                  </a:cubicBezTo>
                  <a:cubicBezTo>
                    <a:pt x="96" y="63"/>
                    <a:pt x="11" y="51"/>
                    <a:pt x="1" y="35"/>
                  </a:cubicBezTo>
                  <a:cubicBezTo>
                    <a:pt x="0" y="35"/>
                    <a:pt x="0" y="34"/>
                    <a:pt x="0" y="34"/>
                  </a:cubicBezTo>
                  <a:cubicBezTo>
                    <a:pt x="0" y="33"/>
                    <a:pt x="0" y="32"/>
                    <a:pt x="0" y="32"/>
                  </a:cubicBezTo>
                  <a:cubicBezTo>
                    <a:pt x="0" y="14"/>
                    <a:pt x="89" y="0"/>
                    <a:pt x="199" y="0"/>
                  </a:cubicBezTo>
                  <a:cubicBezTo>
                    <a:pt x="308" y="0"/>
                    <a:pt x="398" y="14"/>
                    <a:pt x="398" y="32"/>
                  </a:cubicBezTo>
                  <a:close/>
                </a:path>
              </a:pathLst>
            </a:custGeom>
            <a:solidFill>
              <a:schemeClr val="accent5">
                <a:alpha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9" name="Group 62">
              <a:extLst>
                <a:ext uri="{FF2B5EF4-FFF2-40B4-BE49-F238E27FC236}">
                  <a16:creationId xmlns:a16="http://schemas.microsoft.com/office/drawing/2014/main" id="{F6B17019-14D2-4CF4-8577-1D2D9F21D8BF}"/>
                </a:ext>
              </a:extLst>
            </p:cNvPr>
            <p:cNvGrpSpPr/>
            <p:nvPr/>
          </p:nvGrpSpPr>
          <p:grpSpPr>
            <a:xfrm>
              <a:off x="3906243" y="3149604"/>
              <a:ext cx="1612904" cy="550864"/>
              <a:chOff x="3763963" y="2768600"/>
              <a:chExt cx="1612900" cy="550863"/>
            </a:xfrm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327FF78B-F8B3-4CED-ABB5-9E699B7F7F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7138" y="2871788"/>
                <a:ext cx="1609725" cy="447675"/>
              </a:xfrm>
              <a:custGeom>
                <a:avLst/>
                <a:gdLst/>
                <a:ahLst/>
                <a:cxnLst>
                  <a:cxn ang="0">
                    <a:pos x="535" y="0"/>
                  </a:cxn>
                  <a:cxn ang="0">
                    <a:pos x="267" y="29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9" y="120"/>
                  </a:cxn>
                  <a:cxn ang="0">
                    <a:pos x="70" y="121"/>
                  </a:cxn>
                  <a:cxn ang="0">
                    <a:pos x="268" y="149"/>
                  </a:cxn>
                  <a:cxn ang="0">
                    <a:pos x="465" y="122"/>
                  </a:cxn>
                  <a:cxn ang="0">
                    <a:pos x="465" y="122"/>
                  </a:cxn>
                  <a:cxn ang="0">
                    <a:pos x="466" y="120"/>
                  </a:cxn>
                  <a:cxn ang="0">
                    <a:pos x="535" y="0"/>
                  </a:cxn>
                </a:cxnLst>
                <a:rect l="0" t="0" r="r" b="b"/>
                <a:pathLst>
                  <a:path w="535" h="149">
                    <a:moveTo>
                      <a:pt x="535" y="0"/>
                    </a:moveTo>
                    <a:cubicBezTo>
                      <a:pt x="524" y="16"/>
                      <a:pt x="408" y="29"/>
                      <a:pt x="267" y="29"/>
                    </a:cubicBezTo>
                    <a:cubicBezTo>
                      <a:pt x="126" y="29"/>
                      <a:pt x="11" y="1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9" y="120"/>
                      <a:pt x="69" y="120"/>
                      <a:pt x="69" y="120"/>
                    </a:cubicBezTo>
                    <a:cubicBezTo>
                      <a:pt x="69" y="120"/>
                      <a:pt x="69" y="121"/>
                      <a:pt x="70" y="121"/>
                    </a:cubicBezTo>
                    <a:cubicBezTo>
                      <a:pt x="80" y="137"/>
                      <a:pt x="165" y="149"/>
                      <a:pt x="268" y="149"/>
                    </a:cubicBezTo>
                    <a:cubicBezTo>
                      <a:pt x="369" y="149"/>
                      <a:pt x="453" y="137"/>
                      <a:pt x="465" y="122"/>
                    </a:cubicBezTo>
                    <a:cubicBezTo>
                      <a:pt x="465" y="122"/>
                      <a:pt x="465" y="122"/>
                      <a:pt x="465" y="122"/>
                    </a:cubicBezTo>
                    <a:cubicBezTo>
                      <a:pt x="466" y="120"/>
                      <a:pt x="466" y="120"/>
                      <a:pt x="466" y="120"/>
                    </a:cubicBezTo>
                    <a:cubicBezTo>
                      <a:pt x="535" y="0"/>
                      <a:pt x="535" y="0"/>
                      <a:pt x="535" y="0"/>
                    </a:cubicBezTo>
                    <a:close/>
                  </a:path>
                </a:pathLst>
              </a:custGeom>
              <a:solidFill>
                <a:schemeClr val="accent5">
                  <a:alpha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17">
                <a:extLst>
                  <a:ext uri="{FF2B5EF4-FFF2-40B4-BE49-F238E27FC236}">
                    <a16:creationId xmlns:a16="http://schemas.microsoft.com/office/drawing/2014/main" id="{9E86731D-51E2-4276-B1BD-49B225732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3963" y="2768600"/>
                <a:ext cx="1612900" cy="190500"/>
              </a:xfrm>
              <a:custGeom>
                <a:avLst/>
                <a:gdLst/>
                <a:ahLst/>
                <a:cxnLst>
                  <a:cxn ang="0">
                    <a:pos x="536" y="32"/>
                  </a:cxn>
                  <a:cxn ang="0">
                    <a:pos x="536" y="34"/>
                  </a:cxn>
                  <a:cxn ang="0">
                    <a:pos x="268" y="63"/>
                  </a:cxn>
                  <a:cxn ang="0">
                    <a:pos x="1" y="34"/>
                  </a:cxn>
                  <a:cxn ang="0">
                    <a:pos x="0" y="32"/>
                  </a:cxn>
                  <a:cxn ang="0">
                    <a:pos x="268" y="0"/>
                  </a:cxn>
                  <a:cxn ang="0">
                    <a:pos x="536" y="32"/>
                  </a:cxn>
                </a:cxnLst>
                <a:rect l="0" t="0" r="r" b="b"/>
                <a:pathLst>
                  <a:path w="536" h="63">
                    <a:moveTo>
                      <a:pt x="536" y="32"/>
                    </a:moveTo>
                    <a:cubicBezTo>
                      <a:pt x="536" y="32"/>
                      <a:pt x="536" y="33"/>
                      <a:pt x="536" y="34"/>
                    </a:cubicBezTo>
                    <a:cubicBezTo>
                      <a:pt x="525" y="50"/>
                      <a:pt x="409" y="63"/>
                      <a:pt x="268" y="63"/>
                    </a:cubicBezTo>
                    <a:cubicBezTo>
                      <a:pt x="127" y="63"/>
                      <a:pt x="12" y="50"/>
                      <a:pt x="1" y="34"/>
                    </a:cubicBezTo>
                    <a:cubicBezTo>
                      <a:pt x="1" y="33"/>
                      <a:pt x="0" y="32"/>
                      <a:pt x="0" y="32"/>
                    </a:cubicBezTo>
                    <a:cubicBezTo>
                      <a:pt x="0" y="14"/>
                      <a:pt x="120" y="0"/>
                      <a:pt x="268" y="0"/>
                    </a:cubicBezTo>
                    <a:cubicBezTo>
                      <a:pt x="416" y="0"/>
                      <a:pt x="536" y="14"/>
                      <a:pt x="536" y="32"/>
                    </a:cubicBezTo>
                    <a:close/>
                  </a:path>
                </a:pathLst>
              </a:custGeom>
              <a:solidFill>
                <a:schemeClr val="accent5">
                  <a:alpha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65">
              <a:extLst>
                <a:ext uri="{FF2B5EF4-FFF2-40B4-BE49-F238E27FC236}">
                  <a16:creationId xmlns:a16="http://schemas.microsoft.com/office/drawing/2014/main" id="{C68F3604-3937-4FAF-87D5-FA9DF258E772}"/>
                </a:ext>
              </a:extLst>
            </p:cNvPr>
            <p:cNvGrpSpPr/>
            <p:nvPr/>
          </p:nvGrpSpPr>
          <p:grpSpPr>
            <a:xfrm>
              <a:off x="3671293" y="2708279"/>
              <a:ext cx="2082805" cy="620217"/>
              <a:chOff x="3529013" y="2327275"/>
              <a:chExt cx="2082800" cy="620217"/>
            </a:xfrm>
          </p:grpSpPr>
          <p:sp>
            <p:nvSpPr>
              <p:cNvPr id="52" name="Freeform 8">
                <a:extLst>
                  <a:ext uri="{FF2B5EF4-FFF2-40B4-BE49-F238E27FC236}">
                    <a16:creationId xmlns:a16="http://schemas.microsoft.com/office/drawing/2014/main" id="{2156229A-35DF-404E-8263-E6CDB8CD4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6951" y="2453779"/>
                <a:ext cx="2073275" cy="493713"/>
              </a:xfrm>
              <a:custGeom>
                <a:avLst/>
                <a:gdLst/>
                <a:ahLst/>
                <a:cxnLst>
                  <a:cxn ang="0">
                    <a:pos x="689" y="0"/>
                  </a:cxn>
                  <a:cxn ang="0">
                    <a:pos x="344" y="39"/>
                  </a:cxn>
                  <a:cxn ang="0">
                    <a:pos x="0" y="0"/>
                  </a:cxn>
                  <a:cxn ang="0">
                    <a:pos x="77" y="135"/>
                  </a:cxn>
                  <a:cxn ang="0">
                    <a:pos x="77" y="135"/>
                  </a:cxn>
                  <a:cxn ang="0">
                    <a:pos x="344" y="164"/>
                  </a:cxn>
                  <a:cxn ang="0">
                    <a:pos x="612" y="135"/>
                  </a:cxn>
                  <a:cxn ang="0">
                    <a:pos x="612" y="135"/>
                  </a:cxn>
                  <a:cxn ang="0">
                    <a:pos x="689" y="0"/>
                  </a:cxn>
                </a:cxnLst>
                <a:rect l="0" t="0" r="r" b="b"/>
                <a:pathLst>
                  <a:path w="689" h="164">
                    <a:moveTo>
                      <a:pt x="689" y="0"/>
                    </a:moveTo>
                    <a:cubicBezTo>
                      <a:pt x="675" y="22"/>
                      <a:pt x="526" y="39"/>
                      <a:pt x="344" y="39"/>
                    </a:cubicBezTo>
                    <a:cubicBezTo>
                      <a:pt x="163" y="39"/>
                      <a:pt x="14" y="22"/>
                      <a:pt x="0" y="0"/>
                    </a:cubicBezTo>
                    <a:cubicBezTo>
                      <a:pt x="77" y="135"/>
                      <a:pt x="77" y="135"/>
                      <a:pt x="77" y="135"/>
                    </a:cubicBezTo>
                    <a:cubicBezTo>
                      <a:pt x="77" y="135"/>
                      <a:pt x="77" y="135"/>
                      <a:pt x="77" y="135"/>
                    </a:cubicBezTo>
                    <a:cubicBezTo>
                      <a:pt x="88" y="151"/>
                      <a:pt x="203" y="164"/>
                      <a:pt x="344" y="164"/>
                    </a:cubicBezTo>
                    <a:cubicBezTo>
                      <a:pt x="485" y="164"/>
                      <a:pt x="601" y="151"/>
                      <a:pt x="612" y="135"/>
                    </a:cubicBezTo>
                    <a:cubicBezTo>
                      <a:pt x="612" y="135"/>
                      <a:pt x="612" y="135"/>
                      <a:pt x="612" y="135"/>
                    </a:cubicBezTo>
                    <a:cubicBezTo>
                      <a:pt x="689" y="0"/>
                      <a:pt x="689" y="0"/>
                      <a:pt x="689" y="0"/>
                    </a:cubicBezTo>
                    <a:close/>
                  </a:path>
                </a:pathLst>
              </a:custGeom>
              <a:solidFill>
                <a:schemeClr val="accent5">
                  <a:alpha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6">
                <a:extLst>
                  <a:ext uri="{FF2B5EF4-FFF2-40B4-BE49-F238E27FC236}">
                    <a16:creationId xmlns:a16="http://schemas.microsoft.com/office/drawing/2014/main" id="{C912E784-626B-4B14-A28B-CCAC03C7E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9013" y="2327275"/>
                <a:ext cx="2082800" cy="255588"/>
              </a:xfrm>
              <a:custGeom>
                <a:avLst/>
                <a:gdLst/>
                <a:ahLst/>
                <a:cxnLst>
                  <a:cxn ang="0">
                    <a:pos x="692" y="43"/>
                  </a:cxn>
                  <a:cxn ang="0">
                    <a:pos x="691" y="46"/>
                  </a:cxn>
                  <a:cxn ang="0">
                    <a:pos x="346" y="85"/>
                  </a:cxn>
                  <a:cxn ang="0">
                    <a:pos x="2" y="46"/>
                  </a:cxn>
                  <a:cxn ang="0">
                    <a:pos x="1" y="46"/>
                  </a:cxn>
                  <a:cxn ang="0">
                    <a:pos x="0" y="43"/>
                  </a:cxn>
                  <a:cxn ang="0">
                    <a:pos x="346" y="0"/>
                  </a:cxn>
                  <a:cxn ang="0">
                    <a:pos x="692" y="43"/>
                  </a:cxn>
                </a:cxnLst>
                <a:rect l="0" t="0" r="r" b="b"/>
                <a:pathLst>
                  <a:path w="692" h="85">
                    <a:moveTo>
                      <a:pt x="692" y="43"/>
                    </a:moveTo>
                    <a:cubicBezTo>
                      <a:pt x="692" y="44"/>
                      <a:pt x="692" y="45"/>
                      <a:pt x="691" y="46"/>
                    </a:cubicBezTo>
                    <a:cubicBezTo>
                      <a:pt x="677" y="68"/>
                      <a:pt x="528" y="85"/>
                      <a:pt x="346" y="85"/>
                    </a:cubicBezTo>
                    <a:cubicBezTo>
                      <a:pt x="165" y="85"/>
                      <a:pt x="16" y="68"/>
                      <a:pt x="2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1" y="45"/>
                      <a:pt x="0" y="44"/>
                      <a:pt x="0" y="43"/>
                    </a:cubicBezTo>
                    <a:cubicBezTo>
                      <a:pt x="0" y="19"/>
                      <a:pt x="155" y="0"/>
                      <a:pt x="346" y="0"/>
                    </a:cubicBezTo>
                    <a:cubicBezTo>
                      <a:pt x="537" y="0"/>
                      <a:pt x="692" y="19"/>
                      <a:pt x="692" y="43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  <a:alpha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" name="Group 68">
              <a:extLst>
                <a:ext uri="{FF2B5EF4-FFF2-40B4-BE49-F238E27FC236}">
                  <a16:creationId xmlns:a16="http://schemas.microsoft.com/office/drawing/2014/main" id="{656F1700-7880-4D10-B706-E96204D36457}"/>
                </a:ext>
              </a:extLst>
            </p:cNvPr>
            <p:cNvGrpSpPr/>
            <p:nvPr/>
          </p:nvGrpSpPr>
          <p:grpSpPr>
            <a:xfrm>
              <a:off x="3445867" y="2271717"/>
              <a:ext cx="2533656" cy="692150"/>
              <a:chOff x="3303588" y="1890713"/>
              <a:chExt cx="2533650" cy="692150"/>
            </a:xfrm>
          </p:grpSpPr>
          <p:sp>
            <p:nvSpPr>
              <p:cNvPr id="50" name="Freeform 9">
                <a:extLst>
                  <a:ext uri="{FF2B5EF4-FFF2-40B4-BE49-F238E27FC236}">
                    <a16:creationId xmlns:a16="http://schemas.microsoft.com/office/drawing/2014/main" id="{B9956317-1876-4461-BA71-9A9518A85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6763" y="2071688"/>
                <a:ext cx="2527300" cy="511175"/>
              </a:xfrm>
              <a:custGeom>
                <a:avLst/>
                <a:gdLst/>
                <a:ahLst/>
                <a:cxnLst>
                  <a:cxn ang="0">
                    <a:pos x="840" y="0"/>
                  </a:cxn>
                  <a:cxn ang="0">
                    <a:pos x="420" y="5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75" y="131"/>
                  </a:cxn>
                  <a:cxn ang="0">
                    <a:pos x="76" y="131"/>
                  </a:cxn>
                  <a:cxn ang="0">
                    <a:pos x="420" y="170"/>
                  </a:cxn>
                  <a:cxn ang="0">
                    <a:pos x="765" y="131"/>
                  </a:cxn>
                  <a:cxn ang="0">
                    <a:pos x="765" y="131"/>
                  </a:cxn>
                  <a:cxn ang="0">
                    <a:pos x="840" y="0"/>
                  </a:cxn>
                </a:cxnLst>
                <a:rect l="0" t="0" r="r" b="b"/>
                <a:pathLst>
                  <a:path w="840" h="170">
                    <a:moveTo>
                      <a:pt x="840" y="0"/>
                    </a:moveTo>
                    <a:cubicBezTo>
                      <a:pt x="823" y="29"/>
                      <a:pt x="642" y="51"/>
                      <a:pt x="420" y="51"/>
                    </a:cubicBezTo>
                    <a:cubicBezTo>
                      <a:pt x="199" y="51"/>
                      <a:pt x="17" y="2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5" y="131"/>
                      <a:pt x="75" y="131"/>
                      <a:pt x="75" y="131"/>
                    </a:cubicBezTo>
                    <a:cubicBezTo>
                      <a:pt x="75" y="131"/>
                      <a:pt x="75" y="131"/>
                      <a:pt x="76" y="131"/>
                    </a:cubicBezTo>
                    <a:cubicBezTo>
                      <a:pt x="90" y="153"/>
                      <a:pt x="239" y="170"/>
                      <a:pt x="420" y="170"/>
                    </a:cubicBezTo>
                    <a:cubicBezTo>
                      <a:pt x="602" y="170"/>
                      <a:pt x="751" y="153"/>
                      <a:pt x="765" y="131"/>
                    </a:cubicBezTo>
                    <a:cubicBezTo>
                      <a:pt x="765" y="131"/>
                      <a:pt x="765" y="131"/>
                      <a:pt x="765" y="131"/>
                    </a:cubicBezTo>
                    <a:cubicBezTo>
                      <a:pt x="840" y="0"/>
                      <a:pt x="840" y="0"/>
                      <a:pt x="8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15">
                <a:extLst>
                  <a:ext uri="{FF2B5EF4-FFF2-40B4-BE49-F238E27FC236}">
                    <a16:creationId xmlns:a16="http://schemas.microsoft.com/office/drawing/2014/main" id="{74356C49-0301-4DD7-B7CF-71F7D32404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3588" y="1890713"/>
                <a:ext cx="2533650" cy="333375"/>
              </a:xfrm>
              <a:custGeom>
                <a:avLst/>
                <a:gdLst/>
                <a:ahLst/>
                <a:cxnLst>
                  <a:cxn ang="0">
                    <a:pos x="842" y="56"/>
                  </a:cxn>
                  <a:cxn ang="0">
                    <a:pos x="841" y="60"/>
                  </a:cxn>
                  <a:cxn ang="0">
                    <a:pos x="421" y="111"/>
                  </a:cxn>
                  <a:cxn ang="0">
                    <a:pos x="1" y="60"/>
                  </a:cxn>
                  <a:cxn ang="0">
                    <a:pos x="0" y="56"/>
                  </a:cxn>
                  <a:cxn ang="0">
                    <a:pos x="421" y="0"/>
                  </a:cxn>
                  <a:cxn ang="0">
                    <a:pos x="842" y="56"/>
                  </a:cxn>
                </a:cxnLst>
                <a:rect l="0" t="0" r="r" b="b"/>
                <a:pathLst>
                  <a:path w="842" h="111">
                    <a:moveTo>
                      <a:pt x="842" y="56"/>
                    </a:moveTo>
                    <a:cubicBezTo>
                      <a:pt x="842" y="57"/>
                      <a:pt x="842" y="59"/>
                      <a:pt x="841" y="60"/>
                    </a:cubicBezTo>
                    <a:cubicBezTo>
                      <a:pt x="824" y="89"/>
                      <a:pt x="643" y="111"/>
                      <a:pt x="421" y="111"/>
                    </a:cubicBezTo>
                    <a:cubicBezTo>
                      <a:pt x="200" y="111"/>
                      <a:pt x="18" y="89"/>
                      <a:pt x="1" y="60"/>
                    </a:cubicBezTo>
                    <a:cubicBezTo>
                      <a:pt x="1" y="59"/>
                      <a:pt x="0" y="57"/>
                      <a:pt x="0" y="56"/>
                    </a:cubicBezTo>
                    <a:cubicBezTo>
                      <a:pt x="0" y="25"/>
                      <a:pt x="189" y="0"/>
                      <a:pt x="421" y="0"/>
                    </a:cubicBezTo>
                    <a:cubicBezTo>
                      <a:pt x="654" y="0"/>
                      <a:pt x="842" y="25"/>
                      <a:pt x="842" y="56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  <a:alpha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4" name="Group 71">
              <a:extLst>
                <a:ext uri="{FF2B5EF4-FFF2-40B4-BE49-F238E27FC236}">
                  <a16:creationId xmlns:a16="http://schemas.microsoft.com/office/drawing/2014/main" id="{B9680BCA-72D6-4B1F-94E2-BD21CFF27121}"/>
                </a:ext>
              </a:extLst>
            </p:cNvPr>
            <p:cNvGrpSpPr/>
            <p:nvPr/>
          </p:nvGrpSpPr>
          <p:grpSpPr>
            <a:xfrm>
              <a:off x="3217267" y="1885954"/>
              <a:ext cx="2990857" cy="719139"/>
              <a:chOff x="3074988" y="1504950"/>
              <a:chExt cx="2990850" cy="719138"/>
            </a:xfrm>
          </p:grpSpPr>
          <p:sp>
            <p:nvSpPr>
              <p:cNvPr id="48" name="Freeform 10">
                <a:extLst>
                  <a:ext uri="{FF2B5EF4-FFF2-40B4-BE49-F238E27FC236}">
                    <a16:creationId xmlns:a16="http://schemas.microsoft.com/office/drawing/2014/main" id="{660A44F9-9438-45E3-BA2E-E8518B6A8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8163" y="1673225"/>
                <a:ext cx="2984500" cy="550863"/>
              </a:xfrm>
              <a:custGeom>
                <a:avLst/>
                <a:gdLst/>
                <a:ahLst/>
                <a:cxnLst>
                  <a:cxn ang="0">
                    <a:pos x="496" y="47"/>
                  </a:cxn>
                  <a:cxn ang="0">
                    <a:pos x="0" y="0"/>
                  </a:cxn>
                  <a:cxn ang="0">
                    <a:pos x="76" y="132"/>
                  </a:cxn>
                  <a:cxn ang="0">
                    <a:pos x="76" y="132"/>
                  </a:cxn>
                  <a:cxn ang="0">
                    <a:pos x="496" y="183"/>
                  </a:cxn>
                  <a:cxn ang="0">
                    <a:pos x="916" y="132"/>
                  </a:cxn>
                  <a:cxn ang="0">
                    <a:pos x="916" y="132"/>
                  </a:cxn>
                  <a:cxn ang="0">
                    <a:pos x="992" y="0"/>
                  </a:cxn>
                  <a:cxn ang="0">
                    <a:pos x="496" y="47"/>
                  </a:cxn>
                </a:cxnLst>
                <a:rect l="0" t="0" r="r" b="b"/>
                <a:pathLst>
                  <a:path w="992" h="183">
                    <a:moveTo>
                      <a:pt x="496" y="47"/>
                    </a:moveTo>
                    <a:cubicBezTo>
                      <a:pt x="235" y="47"/>
                      <a:pt x="22" y="27"/>
                      <a:pt x="0" y="0"/>
                    </a:cubicBezTo>
                    <a:cubicBezTo>
                      <a:pt x="76" y="132"/>
                      <a:pt x="76" y="132"/>
                      <a:pt x="76" y="132"/>
                    </a:cubicBezTo>
                    <a:cubicBezTo>
                      <a:pt x="76" y="132"/>
                      <a:pt x="76" y="132"/>
                      <a:pt x="76" y="132"/>
                    </a:cubicBezTo>
                    <a:cubicBezTo>
                      <a:pt x="93" y="161"/>
                      <a:pt x="275" y="183"/>
                      <a:pt x="496" y="183"/>
                    </a:cubicBezTo>
                    <a:cubicBezTo>
                      <a:pt x="718" y="183"/>
                      <a:pt x="899" y="161"/>
                      <a:pt x="916" y="132"/>
                    </a:cubicBezTo>
                    <a:cubicBezTo>
                      <a:pt x="916" y="132"/>
                      <a:pt x="916" y="132"/>
                      <a:pt x="916" y="132"/>
                    </a:cubicBezTo>
                    <a:cubicBezTo>
                      <a:pt x="992" y="0"/>
                      <a:pt x="992" y="0"/>
                      <a:pt x="992" y="0"/>
                    </a:cubicBezTo>
                    <a:cubicBezTo>
                      <a:pt x="970" y="26"/>
                      <a:pt x="757" y="47"/>
                      <a:pt x="496" y="47"/>
                    </a:cubicBezTo>
                    <a:close/>
                  </a:path>
                </a:pathLst>
              </a:custGeom>
              <a:solidFill>
                <a:schemeClr val="accent6">
                  <a:alpha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14">
                <a:extLst>
                  <a:ext uri="{FF2B5EF4-FFF2-40B4-BE49-F238E27FC236}">
                    <a16:creationId xmlns:a16="http://schemas.microsoft.com/office/drawing/2014/main" id="{3B97C168-730A-4E6A-BBFE-E3A6BF8CD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4988" y="1504950"/>
                <a:ext cx="2990850" cy="309563"/>
              </a:xfrm>
              <a:custGeom>
                <a:avLst/>
                <a:gdLst/>
                <a:ahLst/>
                <a:cxnLst>
                  <a:cxn ang="0">
                    <a:pos x="994" y="52"/>
                  </a:cxn>
                  <a:cxn ang="0">
                    <a:pos x="994" y="54"/>
                  </a:cxn>
                  <a:cxn ang="0">
                    <a:pos x="994" y="54"/>
                  </a:cxn>
                  <a:cxn ang="0">
                    <a:pos x="993" y="56"/>
                  </a:cxn>
                  <a:cxn ang="0">
                    <a:pos x="497" y="103"/>
                  </a:cxn>
                  <a:cxn ang="0">
                    <a:pos x="1" y="56"/>
                  </a:cxn>
                  <a:cxn ang="0">
                    <a:pos x="0" y="54"/>
                  </a:cxn>
                  <a:cxn ang="0">
                    <a:pos x="0" y="54"/>
                  </a:cxn>
                  <a:cxn ang="0">
                    <a:pos x="0" y="52"/>
                  </a:cxn>
                  <a:cxn ang="0">
                    <a:pos x="497" y="0"/>
                  </a:cxn>
                  <a:cxn ang="0">
                    <a:pos x="994" y="52"/>
                  </a:cxn>
                </a:cxnLst>
                <a:rect l="0" t="0" r="r" b="b"/>
                <a:pathLst>
                  <a:path w="994" h="103">
                    <a:moveTo>
                      <a:pt x="994" y="52"/>
                    </a:moveTo>
                    <a:cubicBezTo>
                      <a:pt x="994" y="52"/>
                      <a:pt x="994" y="53"/>
                      <a:pt x="994" y="54"/>
                    </a:cubicBezTo>
                    <a:cubicBezTo>
                      <a:pt x="994" y="54"/>
                      <a:pt x="994" y="54"/>
                      <a:pt x="994" y="54"/>
                    </a:cubicBezTo>
                    <a:cubicBezTo>
                      <a:pt x="993" y="56"/>
                      <a:pt x="993" y="56"/>
                      <a:pt x="993" y="56"/>
                    </a:cubicBezTo>
                    <a:cubicBezTo>
                      <a:pt x="971" y="82"/>
                      <a:pt x="758" y="103"/>
                      <a:pt x="497" y="103"/>
                    </a:cubicBezTo>
                    <a:cubicBezTo>
                      <a:pt x="236" y="103"/>
                      <a:pt x="23" y="83"/>
                      <a:pt x="1" y="56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3"/>
                      <a:pt x="0" y="52"/>
                      <a:pt x="0" y="52"/>
                    </a:cubicBezTo>
                    <a:cubicBezTo>
                      <a:pt x="0" y="23"/>
                      <a:pt x="222" y="0"/>
                      <a:pt x="497" y="0"/>
                    </a:cubicBezTo>
                    <a:cubicBezTo>
                      <a:pt x="772" y="0"/>
                      <a:pt x="994" y="23"/>
                      <a:pt x="994" y="5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  <a:alpha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7" name="Down Arrow 145">
              <a:extLst>
                <a:ext uri="{FF2B5EF4-FFF2-40B4-BE49-F238E27FC236}">
                  <a16:creationId xmlns:a16="http://schemas.microsoft.com/office/drawing/2014/main" id="{C14C2882-035C-4044-989F-A42C0CA4FC81}"/>
                </a:ext>
              </a:extLst>
            </p:cNvPr>
            <p:cNvSpPr/>
            <p:nvPr/>
          </p:nvSpPr>
          <p:spPr>
            <a:xfrm>
              <a:off x="4533610" y="3490286"/>
              <a:ext cx="350520" cy="224306"/>
            </a:xfrm>
            <a:prstGeom prst="downArrow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tint val="66000"/>
                    <a:satMod val="160000"/>
                  </a:schemeClr>
                </a:gs>
                <a:gs pos="50000">
                  <a:schemeClr val="tx2">
                    <a:lumMod val="25000"/>
                    <a:lumOff val="75000"/>
                    <a:tint val="44500"/>
                    <a:satMod val="160000"/>
                  </a:schemeClr>
                </a:gs>
                <a:gs pos="100000">
                  <a:schemeClr val="tx2">
                    <a:lumMod val="25000"/>
                    <a:lumOff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/>
              <a:t>Modelling Methodology</a:t>
            </a:r>
          </a:p>
        </p:txBody>
      </p:sp>
      <p:sp>
        <p:nvSpPr>
          <p:cNvPr id="58" name="Pentagon 55">
            <a:extLst>
              <a:ext uri="{FF2B5EF4-FFF2-40B4-BE49-F238E27FC236}">
                <a16:creationId xmlns:a16="http://schemas.microsoft.com/office/drawing/2014/main" id="{F62F3347-0826-4D00-8A31-CC4AD7C5C448}"/>
              </a:ext>
            </a:extLst>
          </p:cNvPr>
          <p:cNvSpPr/>
          <p:nvPr/>
        </p:nvSpPr>
        <p:spPr bwMode="auto">
          <a:xfrm flipH="1">
            <a:off x="4468716" y="1690718"/>
            <a:ext cx="592953" cy="477476"/>
          </a:xfrm>
          <a:prstGeom prst="homePlate">
            <a:avLst/>
          </a:prstGeom>
          <a:solidFill>
            <a:srgbClr val="469BA7"/>
          </a:solidFill>
          <a:ln w="19050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9" name="TextBox 56">
            <a:extLst>
              <a:ext uri="{FF2B5EF4-FFF2-40B4-BE49-F238E27FC236}">
                <a16:creationId xmlns:a16="http://schemas.microsoft.com/office/drawing/2014/main" id="{E01D2B79-E816-4136-928C-F5A801A2329B}"/>
              </a:ext>
            </a:extLst>
          </p:cNvPr>
          <p:cNvSpPr txBox="1"/>
          <p:nvPr/>
        </p:nvSpPr>
        <p:spPr>
          <a:xfrm flipH="1">
            <a:off x="5190215" y="1737097"/>
            <a:ext cx="3798677" cy="3847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First iteration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Five algorithms were tested with two feature sets.</a:t>
            </a:r>
          </a:p>
        </p:txBody>
      </p:sp>
      <p:sp>
        <p:nvSpPr>
          <p:cNvPr id="60" name="Pentagon 57">
            <a:extLst>
              <a:ext uri="{FF2B5EF4-FFF2-40B4-BE49-F238E27FC236}">
                <a16:creationId xmlns:a16="http://schemas.microsoft.com/office/drawing/2014/main" id="{0F4481CC-0278-42EE-BE7F-413886F931CD}"/>
              </a:ext>
            </a:extLst>
          </p:cNvPr>
          <p:cNvSpPr/>
          <p:nvPr/>
        </p:nvSpPr>
        <p:spPr bwMode="auto">
          <a:xfrm flipH="1">
            <a:off x="4468716" y="2462624"/>
            <a:ext cx="592953" cy="477476"/>
          </a:xfrm>
          <a:prstGeom prst="homePlate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1" name="TextBox 58">
            <a:extLst>
              <a:ext uri="{FF2B5EF4-FFF2-40B4-BE49-F238E27FC236}">
                <a16:creationId xmlns:a16="http://schemas.microsoft.com/office/drawing/2014/main" id="{E6ECEA2E-CF8E-4560-AC4F-CCFA1EBC4C45}"/>
              </a:ext>
            </a:extLst>
          </p:cNvPr>
          <p:cNvSpPr txBox="1"/>
          <p:nvPr/>
        </p:nvSpPr>
        <p:spPr>
          <a:xfrm flipH="1">
            <a:off x="5190214" y="2424365"/>
            <a:ext cx="362517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Second iteration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The two best semi-tuned algorithms of I1 were tested with several variants of the best performing feature set of I1.</a:t>
            </a:r>
          </a:p>
        </p:txBody>
      </p:sp>
      <p:sp>
        <p:nvSpPr>
          <p:cNvPr id="62" name="Pentagon 74">
            <a:extLst>
              <a:ext uri="{FF2B5EF4-FFF2-40B4-BE49-F238E27FC236}">
                <a16:creationId xmlns:a16="http://schemas.microsoft.com/office/drawing/2014/main" id="{B44EA4B2-06E5-45D9-9290-BBCD5868C048}"/>
              </a:ext>
            </a:extLst>
          </p:cNvPr>
          <p:cNvSpPr/>
          <p:nvPr/>
        </p:nvSpPr>
        <p:spPr bwMode="auto">
          <a:xfrm flipH="1">
            <a:off x="4468716" y="3234530"/>
            <a:ext cx="592953" cy="477476"/>
          </a:xfrm>
          <a:prstGeom prst="homePlate">
            <a:avLst/>
          </a:prstGeom>
          <a:solidFill>
            <a:schemeClr val="accent3"/>
          </a:solidFill>
          <a:ln w="19050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3" name="TextBox 75">
            <a:extLst>
              <a:ext uri="{FF2B5EF4-FFF2-40B4-BE49-F238E27FC236}">
                <a16:creationId xmlns:a16="http://schemas.microsoft.com/office/drawing/2014/main" id="{D2DBA0EA-1C13-40BC-8069-28E2569F9802}"/>
              </a:ext>
            </a:extLst>
          </p:cNvPr>
          <p:cNvSpPr txBox="1"/>
          <p:nvPr/>
        </p:nvSpPr>
        <p:spPr>
          <a:xfrm flipH="1">
            <a:off x="5190215" y="3196271"/>
            <a:ext cx="3722541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Fine-tuning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The best performing algorithm was fine-tuned with the best performing feature set variant of I2.</a:t>
            </a:r>
          </a:p>
        </p:txBody>
      </p:sp>
      <p:sp>
        <p:nvSpPr>
          <p:cNvPr id="43" name="Down Arrow 146">
            <a:extLst>
              <a:ext uri="{FF2B5EF4-FFF2-40B4-BE49-F238E27FC236}">
                <a16:creationId xmlns:a16="http://schemas.microsoft.com/office/drawing/2014/main" id="{5B7DCBC4-F048-4FC1-A4BB-A48DB5C9CDDF}"/>
              </a:ext>
            </a:extLst>
          </p:cNvPr>
          <p:cNvSpPr/>
          <p:nvPr/>
        </p:nvSpPr>
        <p:spPr>
          <a:xfrm>
            <a:off x="2193043" y="2456211"/>
            <a:ext cx="404523" cy="258864"/>
          </a:xfrm>
          <a:prstGeom prst="downArrow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  <a:tint val="66000"/>
                  <a:satMod val="160000"/>
                </a:schemeClr>
              </a:gs>
              <a:gs pos="50000">
                <a:schemeClr val="tx2">
                  <a:lumMod val="25000"/>
                  <a:lumOff val="75000"/>
                  <a:tint val="44500"/>
                  <a:satMod val="160000"/>
                </a:schemeClr>
              </a:gs>
              <a:gs pos="100000">
                <a:schemeClr val="tx2">
                  <a:lumMod val="25000"/>
                  <a:lumOff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05CE6AA-CB8F-466A-96D1-A3652B6F77BD}"/>
              </a:ext>
            </a:extLst>
          </p:cNvPr>
          <p:cNvSpPr/>
          <p:nvPr/>
        </p:nvSpPr>
        <p:spPr>
          <a:xfrm>
            <a:off x="1208722" y="1879248"/>
            <a:ext cx="23927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5 Algorithms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2 Feature sets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8F9ACD74-B74F-4D35-AA8E-649A47D1B19F}"/>
              </a:ext>
            </a:extLst>
          </p:cNvPr>
          <p:cNvSpPr/>
          <p:nvPr/>
        </p:nvSpPr>
        <p:spPr>
          <a:xfrm>
            <a:off x="871512" y="2716693"/>
            <a:ext cx="30475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 Algorithms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1 Feature set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3E2E942-B64F-4F6C-8670-FA0C0B7E6910}"/>
              </a:ext>
            </a:extLst>
          </p:cNvPr>
          <p:cNvSpPr/>
          <p:nvPr/>
        </p:nvSpPr>
        <p:spPr>
          <a:xfrm>
            <a:off x="894105" y="3580190"/>
            <a:ext cx="30475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Fine-tuned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62743550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/>
              <a:t>First Iteration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DF0B77B-AC51-482B-973E-EFAF7D67BC3B}"/>
              </a:ext>
            </a:extLst>
          </p:cNvPr>
          <p:cNvGrpSpPr/>
          <p:nvPr/>
        </p:nvGrpSpPr>
        <p:grpSpPr>
          <a:xfrm>
            <a:off x="585972" y="3033814"/>
            <a:ext cx="1911600" cy="1591258"/>
            <a:chOff x="543921" y="3168456"/>
            <a:chExt cx="1911600" cy="1591258"/>
          </a:xfrm>
          <a:solidFill>
            <a:schemeClr val="bg1"/>
          </a:solidFill>
        </p:grpSpPr>
        <p:sp>
          <p:nvSpPr>
            <p:cNvPr id="79" name="Rounded Rectangle 25">
              <a:extLst>
                <a:ext uri="{FF2B5EF4-FFF2-40B4-BE49-F238E27FC236}">
                  <a16:creationId xmlns:a16="http://schemas.microsoft.com/office/drawing/2014/main" id="{F2A944EE-2F5A-4E0E-86F3-2BE4507A9515}"/>
                </a:ext>
              </a:extLst>
            </p:cNvPr>
            <p:cNvSpPr/>
            <p:nvPr/>
          </p:nvSpPr>
          <p:spPr>
            <a:xfrm>
              <a:off x="543921" y="3168456"/>
              <a:ext cx="1911600" cy="1591258"/>
            </a:xfrm>
            <a:prstGeom prst="flowChartPunchedCard">
              <a:avLst/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0" name="TextBox 83">
              <a:extLst>
                <a:ext uri="{FF2B5EF4-FFF2-40B4-BE49-F238E27FC236}">
                  <a16:creationId xmlns:a16="http://schemas.microsoft.com/office/drawing/2014/main" id="{A981CE90-1613-4858-A10E-1D9EABFB40DD}"/>
                </a:ext>
              </a:extLst>
            </p:cNvPr>
            <p:cNvSpPr txBox="1"/>
            <p:nvPr/>
          </p:nvSpPr>
          <p:spPr>
            <a:xfrm>
              <a:off x="675566" y="3734564"/>
              <a:ext cx="1668492" cy="89351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300" b="1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Feature Set 2</a:t>
              </a:r>
            </a:p>
            <a:p>
              <a:pPr algn="ctr">
                <a:lnSpc>
                  <a:spcPts val="1600"/>
                </a:lnSpc>
              </a:pPr>
              <a:r>
                <a:rPr lang="en-US" sz="1000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Nearly all available features with continuous variables kept continuous</a:t>
              </a:r>
            </a:p>
          </p:txBody>
        </p:sp>
        <p:sp>
          <p:nvSpPr>
            <p:cNvPr id="84" name="Freeform 825">
              <a:extLst>
                <a:ext uri="{FF2B5EF4-FFF2-40B4-BE49-F238E27FC236}">
                  <a16:creationId xmlns:a16="http://schemas.microsoft.com/office/drawing/2014/main" id="{301879C2-8E8E-4510-9DB6-62569F0D8AE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7719" y="3375449"/>
              <a:ext cx="540000" cy="270122"/>
            </a:xfrm>
            <a:custGeom>
              <a:avLst/>
              <a:gdLst>
                <a:gd name="T0" fmla="*/ 3170 w 4294"/>
                <a:gd name="T1" fmla="*/ 307 h 2148"/>
                <a:gd name="T2" fmla="*/ 3170 w 4294"/>
                <a:gd name="T3" fmla="*/ 512 h 2148"/>
                <a:gd name="T4" fmla="*/ 3536 w 4294"/>
                <a:gd name="T5" fmla="*/ 512 h 2148"/>
                <a:gd name="T6" fmla="*/ 2683 w 4294"/>
                <a:gd name="T7" fmla="*/ 1365 h 2148"/>
                <a:gd name="T8" fmla="*/ 2070 w 4294"/>
                <a:gd name="T9" fmla="*/ 751 h 2148"/>
                <a:gd name="T10" fmla="*/ 1150 w 4294"/>
                <a:gd name="T11" fmla="*/ 1672 h 2148"/>
                <a:gd name="T12" fmla="*/ 844 w 4294"/>
                <a:gd name="T13" fmla="*/ 1365 h 2148"/>
                <a:gd name="T14" fmla="*/ 336 w 4294"/>
                <a:gd name="T15" fmla="*/ 1871 h 2148"/>
                <a:gd name="T16" fmla="*/ 480 w 4294"/>
                <a:gd name="T17" fmla="*/ 2016 h 2148"/>
                <a:gd name="T18" fmla="*/ 844 w 4294"/>
                <a:gd name="T19" fmla="*/ 1654 h 2148"/>
                <a:gd name="T20" fmla="*/ 1150 w 4294"/>
                <a:gd name="T21" fmla="*/ 1961 h 2148"/>
                <a:gd name="T22" fmla="*/ 2070 w 4294"/>
                <a:gd name="T23" fmla="*/ 1041 h 2148"/>
                <a:gd name="T24" fmla="*/ 2683 w 4294"/>
                <a:gd name="T25" fmla="*/ 1654 h 2148"/>
                <a:gd name="T26" fmla="*/ 3681 w 4294"/>
                <a:gd name="T27" fmla="*/ 657 h 2148"/>
                <a:gd name="T28" fmla="*/ 3681 w 4294"/>
                <a:gd name="T29" fmla="*/ 1023 h 2148"/>
                <a:gd name="T30" fmla="*/ 3885 w 4294"/>
                <a:gd name="T31" fmla="*/ 1023 h 2148"/>
                <a:gd name="T32" fmla="*/ 3885 w 4294"/>
                <a:gd name="T33" fmla="*/ 307 h 2148"/>
                <a:gd name="T34" fmla="*/ 3170 w 4294"/>
                <a:gd name="T35" fmla="*/ 307 h 2148"/>
                <a:gd name="T36" fmla="*/ 0 w 4294"/>
                <a:gd name="T37" fmla="*/ 0 h 2148"/>
                <a:gd name="T38" fmla="*/ 4294 w 4294"/>
                <a:gd name="T39" fmla="*/ 0 h 2148"/>
                <a:gd name="T40" fmla="*/ 4294 w 4294"/>
                <a:gd name="T41" fmla="*/ 2148 h 2148"/>
                <a:gd name="T42" fmla="*/ 0 w 4294"/>
                <a:gd name="T43" fmla="*/ 2148 h 2148"/>
                <a:gd name="T44" fmla="*/ 0 w 4294"/>
                <a:gd name="T45" fmla="*/ 0 h 2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94" h="2148">
                  <a:moveTo>
                    <a:pt x="3170" y="307"/>
                  </a:moveTo>
                  <a:lnTo>
                    <a:pt x="3170" y="512"/>
                  </a:lnTo>
                  <a:lnTo>
                    <a:pt x="3536" y="512"/>
                  </a:lnTo>
                  <a:lnTo>
                    <a:pt x="2683" y="1365"/>
                  </a:lnTo>
                  <a:lnTo>
                    <a:pt x="2070" y="751"/>
                  </a:lnTo>
                  <a:lnTo>
                    <a:pt x="1150" y="1672"/>
                  </a:lnTo>
                  <a:lnTo>
                    <a:pt x="844" y="1365"/>
                  </a:lnTo>
                  <a:lnTo>
                    <a:pt x="336" y="1871"/>
                  </a:lnTo>
                  <a:lnTo>
                    <a:pt x="480" y="2016"/>
                  </a:lnTo>
                  <a:lnTo>
                    <a:pt x="844" y="1654"/>
                  </a:lnTo>
                  <a:lnTo>
                    <a:pt x="1150" y="1961"/>
                  </a:lnTo>
                  <a:lnTo>
                    <a:pt x="2070" y="1041"/>
                  </a:lnTo>
                  <a:lnTo>
                    <a:pt x="2683" y="1654"/>
                  </a:lnTo>
                  <a:lnTo>
                    <a:pt x="3681" y="657"/>
                  </a:lnTo>
                  <a:lnTo>
                    <a:pt x="3681" y="1023"/>
                  </a:lnTo>
                  <a:lnTo>
                    <a:pt x="3885" y="1023"/>
                  </a:lnTo>
                  <a:lnTo>
                    <a:pt x="3885" y="307"/>
                  </a:lnTo>
                  <a:lnTo>
                    <a:pt x="3170" y="307"/>
                  </a:lnTo>
                  <a:close/>
                  <a:moveTo>
                    <a:pt x="0" y="0"/>
                  </a:moveTo>
                  <a:lnTo>
                    <a:pt x="4294" y="0"/>
                  </a:lnTo>
                  <a:lnTo>
                    <a:pt x="4294" y="2148"/>
                  </a:lnTo>
                  <a:lnTo>
                    <a:pt x="0" y="2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9C576E8B-9E58-4243-B1BD-6BDAF680A3D6}"/>
              </a:ext>
            </a:extLst>
          </p:cNvPr>
          <p:cNvGrpSpPr/>
          <p:nvPr/>
        </p:nvGrpSpPr>
        <p:grpSpPr>
          <a:xfrm>
            <a:off x="596065" y="1104199"/>
            <a:ext cx="1911596" cy="1591200"/>
            <a:chOff x="481132" y="1106066"/>
            <a:chExt cx="1911596" cy="1591200"/>
          </a:xfrm>
          <a:solidFill>
            <a:schemeClr val="bg1"/>
          </a:solidFill>
        </p:grpSpPr>
        <p:sp>
          <p:nvSpPr>
            <p:cNvPr id="28" name="Rounded Rectangle 25">
              <a:extLst>
                <a:ext uri="{FF2B5EF4-FFF2-40B4-BE49-F238E27FC236}">
                  <a16:creationId xmlns:a16="http://schemas.microsoft.com/office/drawing/2014/main" id="{425671AB-24CC-4C93-9A7A-29FF0D83AFAE}"/>
                </a:ext>
              </a:extLst>
            </p:cNvPr>
            <p:cNvSpPr/>
            <p:nvPr/>
          </p:nvSpPr>
          <p:spPr>
            <a:xfrm>
              <a:off x="481132" y="1106066"/>
              <a:ext cx="1911596" cy="1591200"/>
            </a:xfrm>
            <a:prstGeom prst="flowChartPunchedCard">
              <a:avLst/>
            </a:prstGeom>
            <a:grp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83">
              <a:extLst>
                <a:ext uri="{FF2B5EF4-FFF2-40B4-BE49-F238E27FC236}">
                  <a16:creationId xmlns:a16="http://schemas.microsoft.com/office/drawing/2014/main" id="{E6204E6C-4AF3-40C7-8315-AFFC6F6DFA26}"/>
                </a:ext>
              </a:extLst>
            </p:cNvPr>
            <p:cNvSpPr txBox="1"/>
            <p:nvPr/>
          </p:nvSpPr>
          <p:spPr>
            <a:xfrm>
              <a:off x="608640" y="1623183"/>
              <a:ext cx="1656580" cy="89351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300" b="1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Feature Set 1 </a:t>
              </a:r>
            </a:p>
            <a:p>
              <a:pPr algn="ctr">
                <a:lnSpc>
                  <a:spcPts val="1600"/>
                </a:lnSpc>
              </a:pPr>
              <a:r>
                <a:rPr lang="en-US" sz="1000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Nearly all available features with continuous variables binned and one-hot-encoded</a:t>
              </a:r>
            </a:p>
          </p:txBody>
        </p: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6F4F6827-2FB3-4B2C-8503-09D2503E87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11448" y="1324348"/>
              <a:ext cx="650964" cy="252000"/>
              <a:chOff x="1587869" y="1569884"/>
              <a:chExt cx="482248" cy="186687"/>
            </a:xfrm>
            <a:grpFill/>
          </p:grpSpPr>
          <p:sp>
            <p:nvSpPr>
              <p:cNvPr id="85" name="Freeform 6">
                <a:extLst>
                  <a:ext uri="{FF2B5EF4-FFF2-40B4-BE49-F238E27FC236}">
                    <a16:creationId xmlns:a16="http://schemas.microsoft.com/office/drawing/2014/main" id="{7C3F4261-BFAE-43CB-AE8E-279CF0F238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0669" y="1669796"/>
                <a:ext cx="64287" cy="82654"/>
              </a:xfrm>
              <a:custGeom>
                <a:avLst/>
                <a:gdLst>
                  <a:gd name="T0" fmla="*/ 146 w 733"/>
                  <a:gd name="T1" fmla="*/ 0 h 954"/>
                  <a:gd name="T2" fmla="*/ 586 w 733"/>
                  <a:gd name="T3" fmla="*/ 0 h 954"/>
                  <a:gd name="T4" fmla="*/ 617 w 733"/>
                  <a:gd name="T5" fmla="*/ 3 h 954"/>
                  <a:gd name="T6" fmla="*/ 644 w 733"/>
                  <a:gd name="T7" fmla="*/ 12 h 954"/>
                  <a:gd name="T8" fmla="*/ 669 w 733"/>
                  <a:gd name="T9" fmla="*/ 25 h 954"/>
                  <a:gd name="T10" fmla="*/ 691 w 733"/>
                  <a:gd name="T11" fmla="*/ 44 h 954"/>
                  <a:gd name="T12" fmla="*/ 708 w 733"/>
                  <a:gd name="T13" fmla="*/ 65 h 954"/>
                  <a:gd name="T14" fmla="*/ 722 w 733"/>
                  <a:gd name="T15" fmla="*/ 90 h 954"/>
                  <a:gd name="T16" fmla="*/ 730 w 733"/>
                  <a:gd name="T17" fmla="*/ 118 h 954"/>
                  <a:gd name="T18" fmla="*/ 733 w 733"/>
                  <a:gd name="T19" fmla="*/ 147 h 954"/>
                  <a:gd name="T20" fmla="*/ 733 w 733"/>
                  <a:gd name="T21" fmla="*/ 807 h 954"/>
                  <a:gd name="T22" fmla="*/ 730 w 733"/>
                  <a:gd name="T23" fmla="*/ 836 h 954"/>
                  <a:gd name="T24" fmla="*/ 722 w 733"/>
                  <a:gd name="T25" fmla="*/ 864 h 954"/>
                  <a:gd name="T26" fmla="*/ 708 w 733"/>
                  <a:gd name="T27" fmla="*/ 889 h 954"/>
                  <a:gd name="T28" fmla="*/ 691 w 733"/>
                  <a:gd name="T29" fmla="*/ 910 h 954"/>
                  <a:gd name="T30" fmla="*/ 669 w 733"/>
                  <a:gd name="T31" fmla="*/ 929 h 954"/>
                  <a:gd name="T32" fmla="*/ 644 w 733"/>
                  <a:gd name="T33" fmla="*/ 942 h 954"/>
                  <a:gd name="T34" fmla="*/ 617 w 733"/>
                  <a:gd name="T35" fmla="*/ 951 h 954"/>
                  <a:gd name="T36" fmla="*/ 586 w 733"/>
                  <a:gd name="T37" fmla="*/ 954 h 954"/>
                  <a:gd name="T38" fmla="*/ 146 w 733"/>
                  <a:gd name="T39" fmla="*/ 954 h 954"/>
                  <a:gd name="T40" fmla="*/ 117 w 733"/>
                  <a:gd name="T41" fmla="*/ 951 h 954"/>
                  <a:gd name="T42" fmla="*/ 89 w 733"/>
                  <a:gd name="T43" fmla="*/ 942 h 954"/>
                  <a:gd name="T44" fmla="*/ 65 w 733"/>
                  <a:gd name="T45" fmla="*/ 929 h 954"/>
                  <a:gd name="T46" fmla="*/ 43 w 733"/>
                  <a:gd name="T47" fmla="*/ 910 h 954"/>
                  <a:gd name="T48" fmla="*/ 25 w 733"/>
                  <a:gd name="T49" fmla="*/ 889 h 954"/>
                  <a:gd name="T50" fmla="*/ 11 w 733"/>
                  <a:gd name="T51" fmla="*/ 864 h 954"/>
                  <a:gd name="T52" fmla="*/ 3 w 733"/>
                  <a:gd name="T53" fmla="*/ 836 h 954"/>
                  <a:gd name="T54" fmla="*/ 0 w 733"/>
                  <a:gd name="T55" fmla="*/ 807 h 954"/>
                  <a:gd name="T56" fmla="*/ 0 w 733"/>
                  <a:gd name="T57" fmla="*/ 147 h 954"/>
                  <a:gd name="T58" fmla="*/ 3 w 733"/>
                  <a:gd name="T59" fmla="*/ 118 h 954"/>
                  <a:gd name="T60" fmla="*/ 11 w 733"/>
                  <a:gd name="T61" fmla="*/ 90 h 954"/>
                  <a:gd name="T62" fmla="*/ 25 w 733"/>
                  <a:gd name="T63" fmla="*/ 65 h 954"/>
                  <a:gd name="T64" fmla="*/ 43 w 733"/>
                  <a:gd name="T65" fmla="*/ 44 h 954"/>
                  <a:gd name="T66" fmla="*/ 65 w 733"/>
                  <a:gd name="T67" fmla="*/ 25 h 954"/>
                  <a:gd name="T68" fmla="*/ 89 w 733"/>
                  <a:gd name="T69" fmla="*/ 12 h 954"/>
                  <a:gd name="T70" fmla="*/ 117 w 733"/>
                  <a:gd name="T71" fmla="*/ 3 h 954"/>
                  <a:gd name="T72" fmla="*/ 146 w 733"/>
                  <a:gd name="T73" fmla="*/ 0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33" h="954">
                    <a:moveTo>
                      <a:pt x="146" y="0"/>
                    </a:moveTo>
                    <a:lnTo>
                      <a:pt x="586" y="0"/>
                    </a:lnTo>
                    <a:lnTo>
                      <a:pt x="617" y="3"/>
                    </a:lnTo>
                    <a:lnTo>
                      <a:pt x="644" y="12"/>
                    </a:lnTo>
                    <a:lnTo>
                      <a:pt x="669" y="25"/>
                    </a:lnTo>
                    <a:lnTo>
                      <a:pt x="691" y="44"/>
                    </a:lnTo>
                    <a:lnTo>
                      <a:pt x="708" y="65"/>
                    </a:lnTo>
                    <a:lnTo>
                      <a:pt x="722" y="90"/>
                    </a:lnTo>
                    <a:lnTo>
                      <a:pt x="730" y="118"/>
                    </a:lnTo>
                    <a:lnTo>
                      <a:pt x="733" y="147"/>
                    </a:lnTo>
                    <a:lnTo>
                      <a:pt x="733" y="807"/>
                    </a:lnTo>
                    <a:lnTo>
                      <a:pt x="730" y="836"/>
                    </a:lnTo>
                    <a:lnTo>
                      <a:pt x="722" y="864"/>
                    </a:lnTo>
                    <a:lnTo>
                      <a:pt x="708" y="889"/>
                    </a:lnTo>
                    <a:lnTo>
                      <a:pt x="691" y="910"/>
                    </a:lnTo>
                    <a:lnTo>
                      <a:pt x="669" y="929"/>
                    </a:lnTo>
                    <a:lnTo>
                      <a:pt x="644" y="942"/>
                    </a:lnTo>
                    <a:lnTo>
                      <a:pt x="617" y="951"/>
                    </a:lnTo>
                    <a:lnTo>
                      <a:pt x="586" y="954"/>
                    </a:lnTo>
                    <a:lnTo>
                      <a:pt x="146" y="954"/>
                    </a:lnTo>
                    <a:lnTo>
                      <a:pt x="117" y="951"/>
                    </a:lnTo>
                    <a:lnTo>
                      <a:pt x="89" y="942"/>
                    </a:lnTo>
                    <a:lnTo>
                      <a:pt x="65" y="929"/>
                    </a:lnTo>
                    <a:lnTo>
                      <a:pt x="43" y="910"/>
                    </a:lnTo>
                    <a:lnTo>
                      <a:pt x="25" y="889"/>
                    </a:lnTo>
                    <a:lnTo>
                      <a:pt x="11" y="864"/>
                    </a:lnTo>
                    <a:lnTo>
                      <a:pt x="3" y="836"/>
                    </a:lnTo>
                    <a:lnTo>
                      <a:pt x="0" y="807"/>
                    </a:lnTo>
                    <a:lnTo>
                      <a:pt x="0" y="147"/>
                    </a:lnTo>
                    <a:lnTo>
                      <a:pt x="3" y="118"/>
                    </a:lnTo>
                    <a:lnTo>
                      <a:pt x="11" y="90"/>
                    </a:lnTo>
                    <a:lnTo>
                      <a:pt x="25" y="65"/>
                    </a:lnTo>
                    <a:lnTo>
                      <a:pt x="43" y="44"/>
                    </a:lnTo>
                    <a:lnTo>
                      <a:pt x="65" y="25"/>
                    </a:lnTo>
                    <a:lnTo>
                      <a:pt x="89" y="12"/>
                    </a:lnTo>
                    <a:lnTo>
                      <a:pt x="117" y="3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8">
                <a:extLst>
                  <a:ext uri="{FF2B5EF4-FFF2-40B4-BE49-F238E27FC236}">
                    <a16:creationId xmlns:a16="http://schemas.microsoft.com/office/drawing/2014/main" id="{6B439014-1B86-4120-AA98-D0135C25C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4269" y="1569884"/>
                <a:ext cx="64287" cy="179739"/>
              </a:xfrm>
              <a:custGeom>
                <a:avLst/>
                <a:gdLst>
                  <a:gd name="T0" fmla="*/ 146 w 734"/>
                  <a:gd name="T1" fmla="*/ 0 h 2053"/>
                  <a:gd name="T2" fmla="*/ 587 w 734"/>
                  <a:gd name="T3" fmla="*/ 0 h 2053"/>
                  <a:gd name="T4" fmla="*/ 616 w 734"/>
                  <a:gd name="T5" fmla="*/ 3 h 2053"/>
                  <a:gd name="T6" fmla="*/ 644 w 734"/>
                  <a:gd name="T7" fmla="*/ 11 h 2053"/>
                  <a:gd name="T8" fmla="*/ 669 w 734"/>
                  <a:gd name="T9" fmla="*/ 25 h 2053"/>
                  <a:gd name="T10" fmla="*/ 690 w 734"/>
                  <a:gd name="T11" fmla="*/ 43 h 2053"/>
                  <a:gd name="T12" fmla="*/ 708 w 734"/>
                  <a:gd name="T13" fmla="*/ 65 h 2053"/>
                  <a:gd name="T14" fmla="*/ 722 w 734"/>
                  <a:gd name="T15" fmla="*/ 89 h 2053"/>
                  <a:gd name="T16" fmla="*/ 731 w 734"/>
                  <a:gd name="T17" fmla="*/ 117 h 2053"/>
                  <a:gd name="T18" fmla="*/ 734 w 734"/>
                  <a:gd name="T19" fmla="*/ 146 h 2053"/>
                  <a:gd name="T20" fmla="*/ 734 w 734"/>
                  <a:gd name="T21" fmla="*/ 1906 h 2053"/>
                  <a:gd name="T22" fmla="*/ 731 w 734"/>
                  <a:gd name="T23" fmla="*/ 1935 h 2053"/>
                  <a:gd name="T24" fmla="*/ 722 w 734"/>
                  <a:gd name="T25" fmla="*/ 1963 h 2053"/>
                  <a:gd name="T26" fmla="*/ 708 w 734"/>
                  <a:gd name="T27" fmla="*/ 1988 h 2053"/>
                  <a:gd name="T28" fmla="*/ 690 w 734"/>
                  <a:gd name="T29" fmla="*/ 2009 h 2053"/>
                  <a:gd name="T30" fmla="*/ 669 w 734"/>
                  <a:gd name="T31" fmla="*/ 2028 h 2053"/>
                  <a:gd name="T32" fmla="*/ 644 w 734"/>
                  <a:gd name="T33" fmla="*/ 2041 h 2053"/>
                  <a:gd name="T34" fmla="*/ 616 w 734"/>
                  <a:gd name="T35" fmla="*/ 2050 h 2053"/>
                  <a:gd name="T36" fmla="*/ 587 w 734"/>
                  <a:gd name="T37" fmla="*/ 2053 h 2053"/>
                  <a:gd name="T38" fmla="*/ 146 w 734"/>
                  <a:gd name="T39" fmla="*/ 2053 h 2053"/>
                  <a:gd name="T40" fmla="*/ 117 w 734"/>
                  <a:gd name="T41" fmla="*/ 2050 h 2053"/>
                  <a:gd name="T42" fmla="*/ 90 w 734"/>
                  <a:gd name="T43" fmla="*/ 2041 h 2053"/>
                  <a:gd name="T44" fmla="*/ 64 w 734"/>
                  <a:gd name="T45" fmla="*/ 2028 h 2053"/>
                  <a:gd name="T46" fmla="*/ 43 w 734"/>
                  <a:gd name="T47" fmla="*/ 2009 h 2053"/>
                  <a:gd name="T48" fmla="*/ 25 w 734"/>
                  <a:gd name="T49" fmla="*/ 1988 h 2053"/>
                  <a:gd name="T50" fmla="*/ 12 w 734"/>
                  <a:gd name="T51" fmla="*/ 1963 h 2053"/>
                  <a:gd name="T52" fmla="*/ 3 w 734"/>
                  <a:gd name="T53" fmla="*/ 1935 h 2053"/>
                  <a:gd name="T54" fmla="*/ 0 w 734"/>
                  <a:gd name="T55" fmla="*/ 1906 h 2053"/>
                  <a:gd name="T56" fmla="*/ 0 w 734"/>
                  <a:gd name="T57" fmla="*/ 146 h 2053"/>
                  <a:gd name="T58" fmla="*/ 3 w 734"/>
                  <a:gd name="T59" fmla="*/ 117 h 2053"/>
                  <a:gd name="T60" fmla="*/ 12 w 734"/>
                  <a:gd name="T61" fmla="*/ 89 h 2053"/>
                  <a:gd name="T62" fmla="*/ 25 w 734"/>
                  <a:gd name="T63" fmla="*/ 65 h 2053"/>
                  <a:gd name="T64" fmla="*/ 43 w 734"/>
                  <a:gd name="T65" fmla="*/ 43 h 2053"/>
                  <a:gd name="T66" fmla="*/ 64 w 734"/>
                  <a:gd name="T67" fmla="*/ 25 h 2053"/>
                  <a:gd name="T68" fmla="*/ 90 w 734"/>
                  <a:gd name="T69" fmla="*/ 11 h 2053"/>
                  <a:gd name="T70" fmla="*/ 117 w 734"/>
                  <a:gd name="T71" fmla="*/ 3 h 2053"/>
                  <a:gd name="T72" fmla="*/ 146 w 734"/>
                  <a:gd name="T73" fmla="*/ 0 h 2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34" h="2053">
                    <a:moveTo>
                      <a:pt x="146" y="0"/>
                    </a:moveTo>
                    <a:lnTo>
                      <a:pt x="587" y="0"/>
                    </a:lnTo>
                    <a:lnTo>
                      <a:pt x="616" y="3"/>
                    </a:lnTo>
                    <a:lnTo>
                      <a:pt x="644" y="11"/>
                    </a:lnTo>
                    <a:lnTo>
                      <a:pt x="669" y="25"/>
                    </a:lnTo>
                    <a:lnTo>
                      <a:pt x="690" y="43"/>
                    </a:lnTo>
                    <a:lnTo>
                      <a:pt x="708" y="65"/>
                    </a:lnTo>
                    <a:lnTo>
                      <a:pt x="722" y="89"/>
                    </a:lnTo>
                    <a:lnTo>
                      <a:pt x="731" y="117"/>
                    </a:lnTo>
                    <a:lnTo>
                      <a:pt x="734" y="146"/>
                    </a:lnTo>
                    <a:lnTo>
                      <a:pt x="734" y="1906"/>
                    </a:lnTo>
                    <a:lnTo>
                      <a:pt x="731" y="1935"/>
                    </a:lnTo>
                    <a:lnTo>
                      <a:pt x="722" y="1963"/>
                    </a:lnTo>
                    <a:lnTo>
                      <a:pt x="708" y="1988"/>
                    </a:lnTo>
                    <a:lnTo>
                      <a:pt x="690" y="2009"/>
                    </a:lnTo>
                    <a:lnTo>
                      <a:pt x="669" y="2028"/>
                    </a:lnTo>
                    <a:lnTo>
                      <a:pt x="644" y="2041"/>
                    </a:lnTo>
                    <a:lnTo>
                      <a:pt x="616" y="2050"/>
                    </a:lnTo>
                    <a:lnTo>
                      <a:pt x="587" y="2053"/>
                    </a:lnTo>
                    <a:lnTo>
                      <a:pt x="146" y="2053"/>
                    </a:lnTo>
                    <a:lnTo>
                      <a:pt x="117" y="2050"/>
                    </a:lnTo>
                    <a:lnTo>
                      <a:pt x="90" y="2041"/>
                    </a:lnTo>
                    <a:lnTo>
                      <a:pt x="64" y="2028"/>
                    </a:lnTo>
                    <a:lnTo>
                      <a:pt x="43" y="2009"/>
                    </a:lnTo>
                    <a:lnTo>
                      <a:pt x="25" y="1988"/>
                    </a:lnTo>
                    <a:lnTo>
                      <a:pt x="12" y="1963"/>
                    </a:lnTo>
                    <a:lnTo>
                      <a:pt x="3" y="1935"/>
                    </a:lnTo>
                    <a:lnTo>
                      <a:pt x="0" y="1906"/>
                    </a:lnTo>
                    <a:lnTo>
                      <a:pt x="0" y="146"/>
                    </a:lnTo>
                    <a:lnTo>
                      <a:pt x="3" y="117"/>
                    </a:lnTo>
                    <a:lnTo>
                      <a:pt x="12" y="89"/>
                    </a:lnTo>
                    <a:lnTo>
                      <a:pt x="25" y="65"/>
                    </a:lnTo>
                    <a:lnTo>
                      <a:pt x="43" y="43"/>
                    </a:lnTo>
                    <a:lnTo>
                      <a:pt x="64" y="25"/>
                    </a:lnTo>
                    <a:lnTo>
                      <a:pt x="90" y="11"/>
                    </a:lnTo>
                    <a:lnTo>
                      <a:pt x="117" y="3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8">
                <a:extLst>
                  <a:ext uri="{FF2B5EF4-FFF2-40B4-BE49-F238E27FC236}">
                    <a16:creationId xmlns:a16="http://schemas.microsoft.com/office/drawing/2014/main" id="{0C93CD79-55FF-4A10-A3D5-C2CBF5C16B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069" y="1576832"/>
                <a:ext cx="64287" cy="179739"/>
              </a:xfrm>
              <a:custGeom>
                <a:avLst/>
                <a:gdLst>
                  <a:gd name="T0" fmla="*/ 146 w 734"/>
                  <a:gd name="T1" fmla="*/ 0 h 2053"/>
                  <a:gd name="T2" fmla="*/ 587 w 734"/>
                  <a:gd name="T3" fmla="*/ 0 h 2053"/>
                  <a:gd name="T4" fmla="*/ 616 w 734"/>
                  <a:gd name="T5" fmla="*/ 3 h 2053"/>
                  <a:gd name="T6" fmla="*/ 644 w 734"/>
                  <a:gd name="T7" fmla="*/ 11 h 2053"/>
                  <a:gd name="T8" fmla="*/ 669 w 734"/>
                  <a:gd name="T9" fmla="*/ 25 h 2053"/>
                  <a:gd name="T10" fmla="*/ 690 w 734"/>
                  <a:gd name="T11" fmla="*/ 43 h 2053"/>
                  <a:gd name="T12" fmla="*/ 708 w 734"/>
                  <a:gd name="T13" fmla="*/ 65 h 2053"/>
                  <a:gd name="T14" fmla="*/ 722 w 734"/>
                  <a:gd name="T15" fmla="*/ 89 h 2053"/>
                  <a:gd name="T16" fmla="*/ 731 w 734"/>
                  <a:gd name="T17" fmla="*/ 117 h 2053"/>
                  <a:gd name="T18" fmla="*/ 734 w 734"/>
                  <a:gd name="T19" fmla="*/ 146 h 2053"/>
                  <a:gd name="T20" fmla="*/ 734 w 734"/>
                  <a:gd name="T21" fmla="*/ 1906 h 2053"/>
                  <a:gd name="T22" fmla="*/ 731 w 734"/>
                  <a:gd name="T23" fmla="*/ 1935 h 2053"/>
                  <a:gd name="T24" fmla="*/ 722 w 734"/>
                  <a:gd name="T25" fmla="*/ 1963 h 2053"/>
                  <a:gd name="T26" fmla="*/ 708 w 734"/>
                  <a:gd name="T27" fmla="*/ 1988 h 2053"/>
                  <a:gd name="T28" fmla="*/ 690 w 734"/>
                  <a:gd name="T29" fmla="*/ 2009 h 2053"/>
                  <a:gd name="T30" fmla="*/ 669 w 734"/>
                  <a:gd name="T31" fmla="*/ 2028 h 2053"/>
                  <a:gd name="T32" fmla="*/ 644 w 734"/>
                  <a:gd name="T33" fmla="*/ 2041 h 2053"/>
                  <a:gd name="T34" fmla="*/ 616 w 734"/>
                  <a:gd name="T35" fmla="*/ 2050 h 2053"/>
                  <a:gd name="T36" fmla="*/ 587 w 734"/>
                  <a:gd name="T37" fmla="*/ 2053 h 2053"/>
                  <a:gd name="T38" fmla="*/ 146 w 734"/>
                  <a:gd name="T39" fmla="*/ 2053 h 2053"/>
                  <a:gd name="T40" fmla="*/ 117 w 734"/>
                  <a:gd name="T41" fmla="*/ 2050 h 2053"/>
                  <a:gd name="T42" fmla="*/ 90 w 734"/>
                  <a:gd name="T43" fmla="*/ 2041 h 2053"/>
                  <a:gd name="T44" fmla="*/ 64 w 734"/>
                  <a:gd name="T45" fmla="*/ 2028 h 2053"/>
                  <a:gd name="T46" fmla="*/ 43 w 734"/>
                  <a:gd name="T47" fmla="*/ 2009 h 2053"/>
                  <a:gd name="T48" fmla="*/ 25 w 734"/>
                  <a:gd name="T49" fmla="*/ 1988 h 2053"/>
                  <a:gd name="T50" fmla="*/ 12 w 734"/>
                  <a:gd name="T51" fmla="*/ 1963 h 2053"/>
                  <a:gd name="T52" fmla="*/ 3 w 734"/>
                  <a:gd name="T53" fmla="*/ 1935 h 2053"/>
                  <a:gd name="T54" fmla="*/ 0 w 734"/>
                  <a:gd name="T55" fmla="*/ 1906 h 2053"/>
                  <a:gd name="T56" fmla="*/ 0 w 734"/>
                  <a:gd name="T57" fmla="*/ 146 h 2053"/>
                  <a:gd name="T58" fmla="*/ 3 w 734"/>
                  <a:gd name="T59" fmla="*/ 117 h 2053"/>
                  <a:gd name="T60" fmla="*/ 12 w 734"/>
                  <a:gd name="T61" fmla="*/ 89 h 2053"/>
                  <a:gd name="T62" fmla="*/ 25 w 734"/>
                  <a:gd name="T63" fmla="*/ 65 h 2053"/>
                  <a:gd name="T64" fmla="*/ 43 w 734"/>
                  <a:gd name="T65" fmla="*/ 43 h 2053"/>
                  <a:gd name="T66" fmla="*/ 64 w 734"/>
                  <a:gd name="T67" fmla="*/ 25 h 2053"/>
                  <a:gd name="T68" fmla="*/ 90 w 734"/>
                  <a:gd name="T69" fmla="*/ 11 h 2053"/>
                  <a:gd name="T70" fmla="*/ 117 w 734"/>
                  <a:gd name="T71" fmla="*/ 3 h 2053"/>
                  <a:gd name="T72" fmla="*/ 146 w 734"/>
                  <a:gd name="T73" fmla="*/ 0 h 2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34" h="2053">
                    <a:moveTo>
                      <a:pt x="146" y="0"/>
                    </a:moveTo>
                    <a:lnTo>
                      <a:pt x="587" y="0"/>
                    </a:lnTo>
                    <a:lnTo>
                      <a:pt x="616" y="3"/>
                    </a:lnTo>
                    <a:lnTo>
                      <a:pt x="644" y="11"/>
                    </a:lnTo>
                    <a:lnTo>
                      <a:pt x="669" y="25"/>
                    </a:lnTo>
                    <a:lnTo>
                      <a:pt x="690" y="43"/>
                    </a:lnTo>
                    <a:lnTo>
                      <a:pt x="708" y="65"/>
                    </a:lnTo>
                    <a:lnTo>
                      <a:pt x="722" y="89"/>
                    </a:lnTo>
                    <a:lnTo>
                      <a:pt x="731" y="117"/>
                    </a:lnTo>
                    <a:lnTo>
                      <a:pt x="734" y="146"/>
                    </a:lnTo>
                    <a:lnTo>
                      <a:pt x="734" y="1906"/>
                    </a:lnTo>
                    <a:lnTo>
                      <a:pt x="731" y="1935"/>
                    </a:lnTo>
                    <a:lnTo>
                      <a:pt x="722" y="1963"/>
                    </a:lnTo>
                    <a:lnTo>
                      <a:pt x="708" y="1988"/>
                    </a:lnTo>
                    <a:lnTo>
                      <a:pt x="690" y="2009"/>
                    </a:lnTo>
                    <a:lnTo>
                      <a:pt x="669" y="2028"/>
                    </a:lnTo>
                    <a:lnTo>
                      <a:pt x="644" y="2041"/>
                    </a:lnTo>
                    <a:lnTo>
                      <a:pt x="616" y="2050"/>
                    </a:lnTo>
                    <a:lnTo>
                      <a:pt x="587" y="2053"/>
                    </a:lnTo>
                    <a:lnTo>
                      <a:pt x="146" y="2053"/>
                    </a:lnTo>
                    <a:lnTo>
                      <a:pt x="117" y="2050"/>
                    </a:lnTo>
                    <a:lnTo>
                      <a:pt x="90" y="2041"/>
                    </a:lnTo>
                    <a:lnTo>
                      <a:pt x="64" y="2028"/>
                    </a:lnTo>
                    <a:lnTo>
                      <a:pt x="43" y="2009"/>
                    </a:lnTo>
                    <a:lnTo>
                      <a:pt x="25" y="1988"/>
                    </a:lnTo>
                    <a:lnTo>
                      <a:pt x="12" y="1963"/>
                    </a:lnTo>
                    <a:lnTo>
                      <a:pt x="3" y="1935"/>
                    </a:lnTo>
                    <a:lnTo>
                      <a:pt x="0" y="1906"/>
                    </a:lnTo>
                    <a:lnTo>
                      <a:pt x="0" y="146"/>
                    </a:lnTo>
                    <a:lnTo>
                      <a:pt x="3" y="117"/>
                    </a:lnTo>
                    <a:lnTo>
                      <a:pt x="12" y="89"/>
                    </a:lnTo>
                    <a:lnTo>
                      <a:pt x="25" y="65"/>
                    </a:lnTo>
                    <a:lnTo>
                      <a:pt x="43" y="43"/>
                    </a:lnTo>
                    <a:lnTo>
                      <a:pt x="64" y="25"/>
                    </a:lnTo>
                    <a:lnTo>
                      <a:pt x="90" y="11"/>
                    </a:lnTo>
                    <a:lnTo>
                      <a:pt x="117" y="3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6">
                <a:extLst>
                  <a:ext uri="{FF2B5EF4-FFF2-40B4-BE49-F238E27FC236}">
                    <a16:creationId xmlns:a16="http://schemas.microsoft.com/office/drawing/2014/main" id="{71C5D3D4-811A-4E0E-8445-87453CC65E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5830" y="1666701"/>
                <a:ext cx="64287" cy="82654"/>
              </a:xfrm>
              <a:custGeom>
                <a:avLst/>
                <a:gdLst>
                  <a:gd name="T0" fmla="*/ 146 w 733"/>
                  <a:gd name="T1" fmla="*/ 0 h 954"/>
                  <a:gd name="T2" fmla="*/ 586 w 733"/>
                  <a:gd name="T3" fmla="*/ 0 h 954"/>
                  <a:gd name="T4" fmla="*/ 617 w 733"/>
                  <a:gd name="T5" fmla="*/ 3 h 954"/>
                  <a:gd name="T6" fmla="*/ 644 w 733"/>
                  <a:gd name="T7" fmla="*/ 12 h 954"/>
                  <a:gd name="T8" fmla="*/ 669 w 733"/>
                  <a:gd name="T9" fmla="*/ 25 h 954"/>
                  <a:gd name="T10" fmla="*/ 691 w 733"/>
                  <a:gd name="T11" fmla="*/ 44 h 954"/>
                  <a:gd name="T12" fmla="*/ 708 w 733"/>
                  <a:gd name="T13" fmla="*/ 65 h 954"/>
                  <a:gd name="T14" fmla="*/ 722 w 733"/>
                  <a:gd name="T15" fmla="*/ 90 h 954"/>
                  <a:gd name="T16" fmla="*/ 730 w 733"/>
                  <a:gd name="T17" fmla="*/ 118 h 954"/>
                  <a:gd name="T18" fmla="*/ 733 w 733"/>
                  <a:gd name="T19" fmla="*/ 147 h 954"/>
                  <a:gd name="T20" fmla="*/ 733 w 733"/>
                  <a:gd name="T21" fmla="*/ 807 h 954"/>
                  <a:gd name="T22" fmla="*/ 730 w 733"/>
                  <a:gd name="T23" fmla="*/ 836 h 954"/>
                  <a:gd name="T24" fmla="*/ 722 w 733"/>
                  <a:gd name="T25" fmla="*/ 864 h 954"/>
                  <a:gd name="T26" fmla="*/ 708 w 733"/>
                  <a:gd name="T27" fmla="*/ 889 h 954"/>
                  <a:gd name="T28" fmla="*/ 691 w 733"/>
                  <a:gd name="T29" fmla="*/ 910 h 954"/>
                  <a:gd name="T30" fmla="*/ 669 w 733"/>
                  <a:gd name="T31" fmla="*/ 929 h 954"/>
                  <a:gd name="T32" fmla="*/ 644 w 733"/>
                  <a:gd name="T33" fmla="*/ 942 h 954"/>
                  <a:gd name="T34" fmla="*/ 617 w 733"/>
                  <a:gd name="T35" fmla="*/ 951 h 954"/>
                  <a:gd name="T36" fmla="*/ 586 w 733"/>
                  <a:gd name="T37" fmla="*/ 954 h 954"/>
                  <a:gd name="T38" fmla="*/ 146 w 733"/>
                  <a:gd name="T39" fmla="*/ 954 h 954"/>
                  <a:gd name="T40" fmla="*/ 117 w 733"/>
                  <a:gd name="T41" fmla="*/ 951 h 954"/>
                  <a:gd name="T42" fmla="*/ 89 w 733"/>
                  <a:gd name="T43" fmla="*/ 942 h 954"/>
                  <a:gd name="T44" fmla="*/ 65 w 733"/>
                  <a:gd name="T45" fmla="*/ 929 h 954"/>
                  <a:gd name="T46" fmla="*/ 43 w 733"/>
                  <a:gd name="T47" fmla="*/ 910 h 954"/>
                  <a:gd name="T48" fmla="*/ 25 w 733"/>
                  <a:gd name="T49" fmla="*/ 889 h 954"/>
                  <a:gd name="T50" fmla="*/ 11 w 733"/>
                  <a:gd name="T51" fmla="*/ 864 h 954"/>
                  <a:gd name="T52" fmla="*/ 3 w 733"/>
                  <a:gd name="T53" fmla="*/ 836 h 954"/>
                  <a:gd name="T54" fmla="*/ 0 w 733"/>
                  <a:gd name="T55" fmla="*/ 807 h 954"/>
                  <a:gd name="T56" fmla="*/ 0 w 733"/>
                  <a:gd name="T57" fmla="*/ 147 h 954"/>
                  <a:gd name="T58" fmla="*/ 3 w 733"/>
                  <a:gd name="T59" fmla="*/ 118 h 954"/>
                  <a:gd name="T60" fmla="*/ 11 w 733"/>
                  <a:gd name="T61" fmla="*/ 90 h 954"/>
                  <a:gd name="T62" fmla="*/ 25 w 733"/>
                  <a:gd name="T63" fmla="*/ 65 h 954"/>
                  <a:gd name="T64" fmla="*/ 43 w 733"/>
                  <a:gd name="T65" fmla="*/ 44 h 954"/>
                  <a:gd name="T66" fmla="*/ 65 w 733"/>
                  <a:gd name="T67" fmla="*/ 25 h 954"/>
                  <a:gd name="T68" fmla="*/ 89 w 733"/>
                  <a:gd name="T69" fmla="*/ 12 h 954"/>
                  <a:gd name="T70" fmla="*/ 117 w 733"/>
                  <a:gd name="T71" fmla="*/ 3 h 954"/>
                  <a:gd name="T72" fmla="*/ 146 w 733"/>
                  <a:gd name="T73" fmla="*/ 0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33" h="954">
                    <a:moveTo>
                      <a:pt x="146" y="0"/>
                    </a:moveTo>
                    <a:lnTo>
                      <a:pt x="586" y="0"/>
                    </a:lnTo>
                    <a:lnTo>
                      <a:pt x="617" y="3"/>
                    </a:lnTo>
                    <a:lnTo>
                      <a:pt x="644" y="12"/>
                    </a:lnTo>
                    <a:lnTo>
                      <a:pt x="669" y="25"/>
                    </a:lnTo>
                    <a:lnTo>
                      <a:pt x="691" y="44"/>
                    </a:lnTo>
                    <a:lnTo>
                      <a:pt x="708" y="65"/>
                    </a:lnTo>
                    <a:lnTo>
                      <a:pt x="722" y="90"/>
                    </a:lnTo>
                    <a:lnTo>
                      <a:pt x="730" y="118"/>
                    </a:lnTo>
                    <a:lnTo>
                      <a:pt x="733" y="147"/>
                    </a:lnTo>
                    <a:lnTo>
                      <a:pt x="733" y="807"/>
                    </a:lnTo>
                    <a:lnTo>
                      <a:pt x="730" y="836"/>
                    </a:lnTo>
                    <a:lnTo>
                      <a:pt x="722" y="864"/>
                    </a:lnTo>
                    <a:lnTo>
                      <a:pt x="708" y="889"/>
                    </a:lnTo>
                    <a:lnTo>
                      <a:pt x="691" y="910"/>
                    </a:lnTo>
                    <a:lnTo>
                      <a:pt x="669" y="929"/>
                    </a:lnTo>
                    <a:lnTo>
                      <a:pt x="644" y="942"/>
                    </a:lnTo>
                    <a:lnTo>
                      <a:pt x="617" y="951"/>
                    </a:lnTo>
                    <a:lnTo>
                      <a:pt x="586" y="954"/>
                    </a:lnTo>
                    <a:lnTo>
                      <a:pt x="146" y="954"/>
                    </a:lnTo>
                    <a:lnTo>
                      <a:pt x="117" y="951"/>
                    </a:lnTo>
                    <a:lnTo>
                      <a:pt x="89" y="942"/>
                    </a:lnTo>
                    <a:lnTo>
                      <a:pt x="65" y="929"/>
                    </a:lnTo>
                    <a:lnTo>
                      <a:pt x="43" y="910"/>
                    </a:lnTo>
                    <a:lnTo>
                      <a:pt x="25" y="889"/>
                    </a:lnTo>
                    <a:lnTo>
                      <a:pt x="11" y="864"/>
                    </a:lnTo>
                    <a:lnTo>
                      <a:pt x="3" y="836"/>
                    </a:lnTo>
                    <a:lnTo>
                      <a:pt x="0" y="807"/>
                    </a:lnTo>
                    <a:lnTo>
                      <a:pt x="0" y="147"/>
                    </a:lnTo>
                    <a:lnTo>
                      <a:pt x="3" y="118"/>
                    </a:lnTo>
                    <a:lnTo>
                      <a:pt x="11" y="90"/>
                    </a:lnTo>
                    <a:lnTo>
                      <a:pt x="25" y="65"/>
                    </a:lnTo>
                    <a:lnTo>
                      <a:pt x="43" y="44"/>
                    </a:lnTo>
                    <a:lnTo>
                      <a:pt x="65" y="25"/>
                    </a:lnTo>
                    <a:lnTo>
                      <a:pt x="89" y="12"/>
                    </a:lnTo>
                    <a:lnTo>
                      <a:pt x="117" y="3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6">
                <a:extLst>
                  <a:ext uri="{FF2B5EF4-FFF2-40B4-BE49-F238E27FC236}">
                    <a16:creationId xmlns:a16="http://schemas.microsoft.com/office/drawing/2014/main" id="{38E669A1-E9ED-46F7-AAB4-CACF816EE8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7869" y="1666969"/>
                <a:ext cx="64287" cy="82654"/>
              </a:xfrm>
              <a:custGeom>
                <a:avLst/>
                <a:gdLst>
                  <a:gd name="T0" fmla="*/ 146 w 733"/>
                  <a:gd name="T1" fmla="*/ 0 h 954"/>
                  <a:gd name="T2" fmla="*/ 586 w 733"/>
                  <a:gd name="T3" fmla="*/ 0 h 954"/>
                  <a:gd name="T4" fmla="*/ 617 w 733"/>
                  <a:gd name="T5" fmla="*/ 3 h 954"/>
                  <a:gd name="T6" fmla="*/ 644 w 733"/>
                  <a:gd name="T7" fmla="*/ 12 h 954"/>
                  <a:gd name="T8" fmla="*/ 669 w 733"/>
                  <a:gd name="T9" fmla="*/ 25 h 954"/>
                  <a:gd name="T10" fmla="*/ 691 w 733"/>
                  <a:gd name="T11" fmla="*/ 44 h 954"/>
                  <a:gd name="T12" fmla="*/ 708 w 733"/>
                  <a:gd name="T13" fmla="*/ 65 h 954"/>
                  <a:gd name="T14" fmla="*/ 722 w 733"/>
                  <a:gd name="T15" fmla="*/ 90 h 954"/>
                  <a:gd name="T16" fmla="*/ 730 w 733"/>
                  <a:gd name="T17" fmla="*/ 118 h 954"/>
                  <a:gd name="T18" fmla="*/ 733 w 733"/>
                  <a:gd name="T19" fmla="*/ 147 h 954"/>
                  <a:gd name="T20" fmla="*/ 733 w 733"/>
                  <a:gd name="T21" fmla="*/ 807 h 954"/>
                  <a:gd name="T22" fmla="*/ 730 w 733"/>
                  <a:gd name="T23" fmla="*/ 836 h 954"/>
                  <a:gd name="T24" fmla="*/ 722 w 733"/>
                  <a:gd name="T25" fmla="*/ 864 h 954"/>
                  <a:gd name="T26" fmla="*/ 708 w 733"/>
                  <a:gd name="T27" fmla="*/ 889 h 954"/>
                  <a:gd name="T28" fmla="*/ 691 w 733"/>
                  <a:gd name="T29" fmla="*/ 910 h 954"/>
                  <a:gd name="T30" fmla="*/ 669 w 733"/>
                  <a:gd name="T31" fmla="*/ 929 h 954"/>
                  <a:gd name="T32" fmla="*/ 644 w 733"/>
                  <a:gd name="T33" fmla="*/ 942 h 954"/>
                  <a:gd name="T34" fmla="*/ 617 w 733"/>
                  <a:gd name="T35" fmla="*/ 951 h 954"/>
                  <a:gd name="T36" fmla="*/ 586 w 733"/>
                  <a:gd name="T37" fmla="*/ 954 h 954"/>
                  <a:gd name="T38" fmla="*/ 146 w 733"/>
                  <a:gd name="T39" fmla="*/ 954 h 954"/>
                  <a:gd name="T40" fmla="*/ 117 w 733"/>
                  <a:gd name="T41" fmla="*/ 951 h 954"/>
                  <a:gd name="T42" fmla="*/ 89 w 733"/>
                  <a:gd name="T43" fmla="*/ 942 h 954"/>
                  <a:gd name="T44" fmla="*/ 65 w 733"/>
                  <a:gd name="T45" fmla="*/ 929 h 954"/>
                  <a:gd name="T46" fmla="*/ 43 w 733"/>
                  <a:gd name="T47" fmla="*/ 910 h 954"/>
                  <a:gd name="T48" fmla="*/ 25 w 733"/>
                  <a:gd name="T49" fmla="*/ 889 h 954"/>
                  <a:gd name="T50" fmla="*/ 11 w 733"/>
                  <a:gd name="T51" fmla="*/ 864 h 954"/>
                  <a:gd name="T52" fmla="*/ 3 w 733"/>
                  <a:gd name="T53" fmla="*/ 836 h 954"/>
                  <a:gd name="T54" fmla="*/ 0 w 733"/>
                  <a:gd name="T55" fmla="*/ 807 h 954"/>
                  <a:gd name="T56" fmla="*/ 0 w 733"/>
                  <a:gd name="T57" fmla="*/ 147 h 954"/>
                  <a:gd name="T58" fmla="*/ 3 w 733"/>
                  <a:gd name="T59" fmla="*/ 118 h 954"/>
                  <a:gd name="T60" fmla="*/ 11 w 733"/>
                  <a:gd name="T61" fmla="*/ 90 h 954"/>
                  <a:gd name="T62" fmla="*/ 25 w 733"/>
                  <a:gd name="T63" fmla="*/ 65 h 954"/>
                  <a:gd name="T64" fmla="*/ 43 w 733"/>
                  <a:gd name="T65" fmla="*/ 44 h 954"/>
                  <a:gd name="T66" fmla="*/ 65 w 733"/>
                  <a:gd name="T67" fmla="*/ 25 h 954"/>
                  <a:gd name="T68" fmla="*/ 89 w 733"/>
                  <a:gd name="T69" fmla="*/ 12 h 954"/>
                  <a:gd name="T70" fmla="*/ 117 w 733"/>
                  <a:gd name="T71" fmla="*/ 3 h 954"/>
                  <a:gd name="T72" fmla="*/ 146 w 733"/>
                  <a:gd name="T73" fmla="*/ 0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33" h="954">
                    <a:moveTo>
                      <a:pt x="146" y="0"/>
                    </a:moveTo>
                    <a:lnTo>
                      <a:pt x="586" y="0"/>
                    </a:lnTo>
                    <a:lnTo>
                      <a:pt x="617" y="3"/>
                    </a:lnTo>
                    <a:lnTo>
                      <a:pt x="644" y="12"/>
                    </a:lnTo>
                    <a:lnTo>
                      <a:pt x="669" y="25"/>
                    </a:lnTo>
                    <a:lnTo>
                      <a:pt x="691" y="44"/>
                    </a:lnTo>
                    <a:lnTo>
                      <a:pt x="708" y="65"/>
                    </a:lnTo>
                    <a:lnTo>
                      <a:pt x="722" y="90"/>
                    </a:lnTo>
                    <a:lnTo>
                      <a:pt x="730" y="118"/>
                    </a:lnTo>
                    <a:lnTo>
                      <a:pt x="733" y="147"/>
                    </a:lnTo>
                    <a:lnTo>
                      <a:pt x="733" y="807"/>
                    </a:lnTo>
                    <a:lnTo>
                      <a:pt x="730" y="836"/>
                    </a:lnTo>
                    <a:lnTo>
                      <a:pt x="722" y="864"/>
                    </a:lnTo>
                    <a:lnTo>
                      <a:pt x="708" y="889"/>
                    </a:lnTo>
                    <a:lnTo>
                      <a:pt x="691" y="910"/>
                    </a:lnTo>
                    <a:lnTo>
                      <a:pt x="669" y="929"/>
                    </a:lnTo>
                    <a:lnTo>
                      <a:pt x="644" y="942"/>
                    </a:lnTo>
                    <a:lnTo>
                      <a:pt x="617" y="951"/>
                    </a:lnTo>
                    <a:lnTo>
                      <a:pt x="586" y="954"/>
                    </a:lnTo>
                    <a:lnTo>
                      <a:pt x="146" y="954"/>
                    </a:lnTo>
                    <a:lnTo>
                      <a:pt x="117" y="951"/>
                    </a:lnTo>
                    <a:lnTo>
                      <a:pt x="89" y="942"/>
                    </a:lnTo>
                    <a:lnTo>
                      <a:pt x="65" y="929"/>
                    </a:lnTo>
                    <a:lnTo>
                      <a:pt x="43" y="910"/>
                    </a:lnTo>
                    <a:lnTo>
                      <a:pt x="25" y="889"/>
                    </a:lnTo>
                    <a:lnTo>
                      <a:pt x="11" y="864"/>
                    </a:lnTo>
                    <a:lnTo>
                      <a:pt x="3" y="836"/>
                    </a:lnTo>
                    <a:lnTo>
                      <a:pt x="0" y="807"/>
                    </a:lnTo>
                    <a:lnTo>
                      <a:pt x="0" y="147"/>
                    </a:lnTo>
                    <a:lnTo>
                      <a:pt x="3" y="118"/>
                    </a:lnTo>
                    <a:lnTo>
                      <a:pt x="11" y="90"/>
                    </a:lnTo>
                    <a:lnTo>
                      <a:pt x="25" y="65"/>
                    </a:lnTo>
                    <a:lnTo>
                      <a:pt x="43" y="44"/>
                    </a:lnTo>
                    <a:lnTo>
                      <a:pt x="65" y="25"/>
                    </a:lnTo>
                    <a:lnTo>
                      <a:pt x="89" y="12"/>
                    </a:lnTo>
                    <a:lnTo>
                      <a:pt x="117" y="3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3" name="Rectangle 30">
            <a:extLst>
              <a:ext uri="{FF2B5EF4-FFF2-40B4-BE49-F238E27FC236}">
                <a16:creationId xmlns:a16="http://schemas.microsoft.com/office/drawing/2014/main" id="{10BFACE6-C927-4503-BB1C-AEFD219CA3A8}"/>
              </a:ext>
            </a:extLst>
          </p:cNvPr>
          <p:cNvSpPr/>
          <p:nvPr/>
        </p:nvSpPr>
        <p:spPr bwMode="auto">
          <a:xfrm>
            <a:off x="6676762" y="1820005"/>
            <a:ext cx="2171742" cy="54000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accent5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b="1" dirty="0">
                <a:solidFill>
                  <a:schemeClr val="accent5"/>
                </a:solidFill>
              </a:rPr>
              <a:t>RANDOM FOREST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24 variants</a:t>
            </a:r>
          </a:p>
        </p:txBody>
      </p:sp>
      <p:sp>
        <p:nvSpPr>
          <p:cNvPr id="95" name="Rectangle 25">
            <a:extLst>
              <a:ext uri="{FF2B5EF4-FFF2-40B4-BE49-F238E27FC236}">
                <a16:creationId xmlns:a16="http://schemas.microsoft.com/office/drawing/2014/main" id="{CB92FDFC-3078-4FD4-BD33-6FF0DB613374}"/>
              </a:ext>
            </a:extLst>
          </p:cNvPr>
          <p:cNvSpPr/>
          <p:nvPr/>
        </p:nvSpPr>
        <p:spPr bwMode="auto">
          <a:xfrm>
            <a:off x="6676762" y="1104199"/>
            <a:ext cx="2171742" cy="54000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accent6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b="1" dirty="0">
                <a:solidFill>
                  <a:schemeClr val="accent6"/>
                </a:solidFill>
              </a:rPr>
              <a:t>LOGISTIC REGRESSION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18 variants</a:t>
            </a:r>
          </a:p>
        </p:txBody>
      </p:sp>
      <p:sp>
        <p:nvSpPr>
          <p:cNvPr id="97" name="Rectangle 35">
            <a:extLst>
              <a:ext uri="{FF2B5EF4-FFF2-40B4-BE49-F238E27FC236}">
                <a16:creationId xmlns:a16="http://schemas.microsoft.com/office/drawing/2014/main" id="{6125F025-6E2A-4AC6-9AFA-9D4753F5CE1B}"/>
              </a:ext>
            </a:extLst>
          </p:cNvPr>
          <p:cNvSpPr/>
          <p:nvPr/>
        </p:nvSpPr>
        <p:spPr bwMode="auto">
          <a:xfrm>
            <a:off x="6676762" y="2543069"/>
            <a:ext cx="2171742" cy="54000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accent4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b="1" dirty="0">
                <a:solidFill>
                  <a:schemeClr val="accent4"/>
                </a:solidFill>
              </a:rPr>
              <a:t>MULTI LAYER PERCEPTRON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27 variants</a:t>
            </a:r>
          </a:p>
        </p:txBody>
      </p:sp>
      <p:sp>
        <p:nvSpPr>
          <p:cNvPr id="99" name="Rectangle 30">
            <a:extLst>
              <a:ext uri="{FF2B5EF4-FFF2-40B4-BE49-F238E27FC236}">
                <a16:creationId xmlns:a16="http://schemas.microsoft.com/office/drawing/2014/main" id="{177D1E39-F266-4FDE-A87E-0C9F537A7A7B}"/>
              </a:ext>
            </a:extLst>
          </p:cNvPr>
          <p:cNvSpPr/>
          <p:nvPr/>
        </p:nvSpPr>
        <p:spPr bwMode="auto">
          <a:xfrm>
            <a:off x="6676762" y="3984960"/>
            <a:ext cx="2171742" cy="54000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accent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b="1" dirty="0">
                <a:solidFill>
                  <a:schemeClr val="accent1"/>
                </a:solidFill>
              </a:rPr>
              <a:t>XGBOOST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54 variants</a:t>
            </a:r>
          </a:p>
        </p:txBody>
      </p:sp>
      <p:sp>
        <p:nvSpPr>
          <p:cNvPr id="100" name="Rectangle 25">
            <a:extLst>
              <a:ext uri="{FF2B5EF4-FFF2-40B4-BE49-F238E27FC236}">
                <a16:creationId xmlns:a16="http://schemas.microsoft.com/office/drawing/2014/main" id="{8AA847A0-C266-4A26-925A-B9F01271E3C4}"/>
              </a:ext>
            </a:extLst>
          </p:cNvPr>
          <p:cNvSpPr/>
          <p:nvPr/>
        </p:nvSpPr>
        <p:spPr bwMode="auto">
          <a:xfrm>
            <a:off x="6676762" y="3267643"/>
            <a:ext cx="2171742" cy="54000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b="1" dirty="0">
                <a:solidFill>
                  <a:schemeClr val="accent3"/>
                </a:solidFill>
              </a:rPr>
              <a:t>GRADIENT TREE BOOSTING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36 variants</a:t>
            </a:r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DD148C44-9AE3-4A4C-8776-AAE37EB541FE}"/>
              </a:ext>
            </a:extLst>
          </p:cNvPr>
          <p:cNvSpPr/>
          <p:nvPr/>
        </p:nvSpPr>
        <p:spPr>
          <a:xfrm>
            <a:off x="6139734" y="950686"/>
            <a:ext cx="428171" cy="3766457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Geschweifte Klammer links 101">
            <a:extLst>
              <a:ext uri="{FF2B5EF4-FFF2-40B4-BE49-F238E27FC236}">
                <a16:creationId xmlns:a16="http://schemas.microsoft.com/office/drawing/2014/main" id="{3EB4AC1F-34B0-4BF2-84EC-A902E55E9981}"/>
              </a:ext>
            </a:extLst>
          </p:cNvPr>
          <p:cNvSpPr/>
          <p:nvPr/>
        </p:nvSpPr>
        <p:spPr>
          <a:xfrm flipH="1">
            <a:off x="2576096" y="950686"/>
            <a:ext cx="428171" cy="3766457"/>
          </a:xfrm>
          <a:prstGeom prst="lef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F65E41E-D835-4E4E-B31D-B9A9EFC83415}"/>
              </a:ext>
            </a:extLst>
          </p:cNvPr>
          <p:cNvGrpSpPr/>
          <p:nvPr/>
        </p:nvGrpSpPr>
        <p:grpSpPr>
          <a:xfrm>
            <a:off x="3437271" y="1675179"/>
            <a:ext cx="2255819" cy="2257200"/>
            <a:chOff x="3437271" y="1789479"/>
            <a:chExt cx="2255819" cy="2257200"/>
          </a:xfrm>
        </p:grpSpPr>
        <p:sp>
          <p:nvSpPr>
            <p:cNvPr id="106" name="Rounded Rectangle 64">
              <a:extLst>
                <a:ext uri="{FF2B5EF4-FFF2-40B4-BE49-F238E27FC236}">
                  <a16:creationId xmlns:a16="http://schemas.microsoft.com/office/drawing/2014/main" id="{88612C41-A559-49B4-B285-619DF188B866}"/>
                </a:ext>
              </a:extLst>
            </p:cNvPr>
            <p:cNvSpPr/>
            <p:nvPr/>
          </p:nvSpPr>
          <p:spPr bwMode="auto">
            <a:xfrm>
              <a:off x="3437271" y="1789479"/>
              <a:ext cx="2255819" cy="2257200"/>
            </a:xfrm>
            <a:prstGeom prst="roundRect">
              <a:avLst>
                <a:gd name="adj" fmla="val 7537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2" name="TextBox 83">
              <a:extLst>
                <a:ext uri="{FF2B5EF4-FFF2-40B4-BE49-F238E27FC236}">
                  <a16:creationId xmlns:a16="http://schemas.microsoft.com/office/drawing/2014/main" id="{424D4EF4-3277-4B8A-91B5-E30AA3D76226}"/>
                </a:ext>
              </a:extLst>
            </p:cNvPr>
            <p:cNvSpPr txBox="1"/>
            <p:nvPr/>
          </p:nvSpPr>
          <p:spPr>
            <a:xfrm>
              <a:off x="3730934" y="1858563"/>
              <a:ext cx="1668492" cy="3642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Evaluation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AD354A1-19BB-4F96-9D8F-B5E94E2547A2}"/>
                </a:ext>
              </a:extLst>
            </p:cNvPr>
            <p:cNvSpPr/>
            <p:nvPr/>
          </p:nvSpPr>
          <p:spPr>
            <a:xfrm>
              <a:off x="3653823" y="2415090"/>
              <a:ext cx="1822713" cy="1021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b="1" dirty="0">
                  <a:solidFill>
                    <a:schemeClr val="accent5"/>
                  </a:solidFill>
                </a:rPr>
                <a:t>Random Forest</a:t>
              </a:r>
            </a:p>
            <a:p>
              <a:pPr algn="ctr">
                <a:lnSpc>
                  <a:spcPct val="150000"/>
                </a:lnSpc>
              </a:pPr>
              <a:r>
                <a:rPr lang="en-US" sz="1400" b="1" dirty="0" err="1">
                  <a:solidFill>
                    <a:schemeClr val="accent1"/>
                  </a:solidFill>
                </a:rPr>
                <a:t>XGBoost</a:t>
              </a:r>
              <a:endParaRPr lang="en-US" sz="1400" b="1" dirty="0">
                <a:solidFill>
                  <a:schemeClr val="accent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1400" b="1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+</a:t>
              </a:r>
            </a:p>
          </p:txBody>
        </p:sp>
        <p:sp>
          <p:nvSpPr>
            <p:cNvPr id="114" name="Freeform 825">
              <a:extLst>
                <a:ext uri="{FF2B5EF4-FFF2-40B4-BE49-F238E27FC236}">
                  <a16:creationId xmlns:a16="http://schemas.microsoft.com/office/drawing/2014/main" id="{142AF698-35DB-46D9-B3F5-D36F3BAB91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302000" y="3436973"/>
              <a:ext cx="540000" cy="270122"/>
            </a:xfrm>
            <a:custGeom>
              <a:avLst/>
              <a:gdLst>
                <a:gd name="T0" fmla="*/ 3170 w 4294"/>
                <a:gd name="T1" fmla="*/ 307 h 2148"/>
                <a:gd name="T2" fmla="*/ 3170 w 4294"/>
                <a:gd name="T3" fmla="*/ 512 h 2148"/>
                <a:gd name="T4" fmla="*/ 3536 w 4294"/>
                <a:gd name="T5" fmla="*/ 512 h 2148"/>
                <a:gd name="T6" fmla="*/ 2683 w 4294"/>
                <a:gd name="T7" fmla="*/ 1365 h 2148"/>
                <a:gd name="T8" fmla="*/ 2070 w 4294"/>
                <a:gd name="T9" fmla="*/ 751 h 2148"/>
                <a:gd name="T10" fmla="*/ 1150 w 4294"/>
                <a:gd name="T11" fmla="*/ 1672 h 2148"/>
                <a:gd name="T12" fmla="*/ 844 w 4294"/>
                <a:gd name="T13" fmla="*/ 1365 h 2148"/>
                <a:gd name="T14" fmla="*/ 336 w 4294"/>
                <a:gd name="T15" fmla="*/ 1871 h 2148"/>
                <a:gd name="T16" fmla="*/ 480 w 4294"/>
                <a:gd name="T17" fmla="*/ 2016 h 2148"/>
                <a:gd name="T18" fmla="*/ 844 w 4294"/>
                <a:gd name="T19" fmla="*/ 1654 h 2148"/>
                <a:gd name="T20" fmla="*/ 1150 w 4294"/>
                <a:gd name="T21" fmla="*/ 1961 h 2148"/>
                <a:gd name="T22" fmla="*/ 2070 w 4294"/>
                <a:gd name="T23" fmla="*/ 1041 h 2148"/>
                <a:gd name="T24" fmla="*/ 2683 w 4294"/>
                <a:gd name="T25" fmla="*/ 1654 h 2148"/>
                <a:gd name="T26" fmla="*/ 3681 w 4294"/>
                <a:gd name="T27" fmla="*/ 657 h 2148"/>
                <a:gd name="T28" fmla="*/ 3681 w 4294"/>
                <a:gd name="T29" fmla="*/ 1023 h 2148"/>
                <a:gd name="T30" fmla="*/ 3885 w 4294"/>
                <a:gd name="T31" fmla="*/ 1023 h 2148"/>
                <a:gd name="T32" fmla="*/ 3885 w 4294"/>
                <a:gd name="T33" fmla="*/ 307 h 2148"/>
                <a:gd name="T34" fmla="*/ 3170 w 4294"/>
                <a:gd name="T35" fmla="*/ 307 h 2148"/>
                <a:gd name="T36" fmla="*/ 0 w 4294"/>
                <a:gd name="T37" fmla="*/ 0 h 2148"/>
                <a:gd name="T38" fmla="*/ 4294 w 4294"/>
                <a:gd name="T39" fmla="*/ 0 h 2148"/>
                <a:gd name="T40" fmla="*/ 4294 w 4294"/>
                <a:gd name="T41" fmla="*/ 2148 h 2148"/>
                <a:gd name="T42" fmla="*/ 0 w 4294"/>
                <a:gd name="T43" fmla="*/ 2148 h 2148"/>
                <a:gd name="T44" fmla="*/ 0 w 4294"/>
                <a:gd name="T45" fmla="*/ 0 h 2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94" h="2148">
                  <a:moveTo>
                    <a:pt x="3170" y="307"/>
                  </a:moveTo>
                  <a:lnTo>
                    <a:pt x="3170" y="512"/>
                  </a:lnTo>
                  <a:lnTo>
                    <a:pt x="3536" y="512"/>
                  </a:lnTo>
                  <a:lnTo>
                    <a:pt x="2683" y="1365"/>
                  </a:lnTo>
                  <a:lnTo>
                    <a:pt x="2070" y="751"/>
                  </a:lnTo>
                  <a:lnTo>
                    <a:pt x="1150" y="1672"/>
                  </a:lnTo>
                  <a:lnTo>
                    <a:pt x="844" y="1365"/>
                  </a:lnTo>
                  <a:lnTo>
                    <a:pt x="336" y="1871"/>
                  </a:lnTo>
                  <a:lnTo>
                    <a:pt x="480" y="2016"/>
                  </a:lnTo>
                  <a:lnTo>
                    <a:pt x="844" y="1654"/>
                  </a:lnTo>
                  <a:lnTo>
                    <a:pt x="1150" y="1961"/>
                  </a:lnTo>
                  <a:lnTo>
                    <a:pt x="2070" y="1041"/>
                  </a:lnTo>
                  <a:lnTo>
                    <a:pt x="2683" y="1654"/>
                  </a:lnTo>
                  <a:lnTo>
                    <a:pt x="3681" y="657"/>
                  </a:lnTo>
                  <a:lnTo>
                    <a:pt x="3681" y="1023"/>
                  </a:lnTo>
                  <a:lnTo>
                    <a:pt x="3885" y="1023"/>
                  </a:lnTo>
                  <a:lnTo>
                    <a:pt x="3885" y="307"/>
                  </a:lnTo>
                  <a:lnTo>
                    <a:pt x="3170" y="307"/>
                  </a:lnTo>
                  <a:close/>
                  <a:moveTo>
                    <a:pt x="0" y="0"/>
                  </a:moveTo>
                  <a:lnTo>
                    <a:pt x="4294" y="0"/>
                  </a:lnTo>
                  <a:lnTo>
                    <a:pt x="4294" y="2148"/>
                  </a:lnTo>
                  <a:lnTo>
                    <a:pt x="0" y="2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46401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efault Theme">
  <a:themeElements>
    <a:clrScheme name="Theme 04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24658D"/>
      </a:accent1>
      <a:accent2>
        <a:srgbClr val="388968"/>
      </a:accent2>
      <a:accent3>
        <a:srgbClr val="8FB140"/>
      </a:accent3>
      <a:accent4>
        <a:srgbClr val="CAD849"/>
      </a:accent4>
      <a:accent5>
        <a:srgbClr val="379A86"/>
      </a:accent5>
      <a:accent6>
        <a:srgbClr val="429EB0"/>
      </a:accent6>
      <a:hlink>
        <a:srgbClr val="FFFFFF"/>
      </a:hlink>
      <a:folHlink>
        <a:srgbClr val="595959"/>
      </a:folHlink>
    </a:clrScheme>
    <a:fontScheme name="Custom 84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9525">
          <a:noFill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7DBDA9A0FCFE4EB2306C7901F5B9CC" ma:contentTypeVersion="4" ma:contentTypeDescription="Create a new document." ma:contentTypeScope="" ma:versionID="84688cabba0be1bd1ca2fcb241a293ab">
  <xsd:schema xmlns:xsd="http://www.w3.org/2001/XMLSchema" xmlns:xs="http://www.w3.org/2001/XMLSchema" xmlns:p="http://schemas.microsoft.com/office/2006/metadata/properties" xmlns:ns2="aa2efedb-9568-4b4b-9c5f-fb16b95e3a3d" targetNamespace="http://schemas.microsoft.com/office/2006/metadata/properties" ma:root="true" ma:fieldsID="0c7b43314dc226df924231df7b8e4a7f" ns2:_="">
    <xsd:import namespace="aa2efedb-9568-4b4b-9c5f-fb16b95e3a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2efedb-9568-4b4b-9c5f-fb16b95e3a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26FEC1-8CB3-4051-9128-F8EF6CB90A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543C8C-1C0E-4F2C-9C31-77F0975077A2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aa2efedb-9568-4b4b-9c5f-fb16b95e3a3d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57E1D30-A437-486E-94D4-2FF1450C69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2efedb-9568-4b4b-9c5f-fb16b95e3a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803</Words>
  <Application>Microsoft Office PowerPoint</Application>
  <PresentationFormat>Apresentação no Ecrã (16:9)</PresentationFormat>
  <Paragraphs>169</Paragraphs>
  <Slides>16</Slides>
  <Notes>12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17" baseType="lpstr">
      <vt:lpstr>Default Theme</vt:lpstr>
      <vt:lpstr>Apresentação do PowerPoint</vt:lpstr>
      <vt:lpstr>Current Situation and Problems</vt:lpstr>
      <vt:lpstr>Apresentação do PowerPoint</vt:lpstr>
      <vt:lpstr>Active and demanding guests are less likely to cancel</vt:lpstr>
      <vt:lpstr>Spontaneous bookings are less often cancelled </vt:lpstr>
      <vt:lpstr>There are customer segments with more cancelled bookings</vt:lpstr>
      <vt:lpstr>Customers do not only cancel once</vt:lpstr>
      <vt:lpstr>Modelling Methodology</vt:lpstr>
      <vt:lpstr>First Iteration</vt:lpstr>
      <vt:lpstr>Second Iteration</vt:lpstr>
      <vt:lpstr>Fine tuning</vt:lpstr>
      <vt:lpstr>What makes a guest more likely to cancel?</vt:lpstr>
      <vt:lpstr>Deployment &amp; Maintenance Strategy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High Tech</dc:creator>
  <cp:lastModifiedBy>Michael Machatschek</cp:lastModifiedBy>
  <cp:revision>39</cp:revision>
  <dcterms:created xsi:type="dcterms:W3CDTF">2015-09-08T18:46:55Z</dcterms:created>
  <dcterms:modified xsi:type="dcterms:W3CDTF">2020-05-06T10:32:50Z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0x0101009C7DBDA9A0FCFE4EB2306C7901F5B9CC</vt:lpwstr>
  </property>
</Properties>
</file>